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autoCompressPictures="0">
  <p:sldMasterIdLst>
    <p:sldMasterId id="2147483840" r:id="rId1"/>
  </p:sldMasterIdLst>
  <p:notesMasterIdLst>
    <p:notesMasterId r:id="rId22"/>
  </p:notesMasterIdLst>
  <p:sldIdLst>
    <p:sldId id="258" r:id="rId2"/>
    <p:sldId id="319" r:id="rId3"/>
    <p:sldId id="335" r:id="rId4"/>
    <p:sldId id="301" r:id="rId5"/>
    <p:sldId id="325" r:id="rId6"/>
    <p:sldId id="334" r:id="rId7"/>
    <p:sldId id="328" r:id="rId8"/>
    <p:sldId id="333" r:id="rId9"/>
    <p:sldId id="329" r:id="rId10"/>
    <p:sldId id="326" r:id="rId11"/>
    <p:sldId id="330" r:id="rId12"/>
    <p:sldId id="321" r:id="rId13"/>
    <p:sldId id="323" r:id="rId14"/>
    <p:sldId id="285" r:id="rId15"/>
    <p:sldId id="284" r:id="rId16"/>
    <p:sldId id="311" r:id="rId17"/>
    <p:sldId id="293" r:id="rId18"/>
    <p:sldId id="316" r:id="rId19"/>
    <p:sldId id="263" r:id="rId20"/>
    <p:sldId id="31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15" autoAdjust="0"/>
    <p:restoredTop sz="91730" autoAdjust="0"/>
  </p:normalViewPr>
  <p:slideViewPr>
    <p:cSldViewPr snapToGrid="0">
      <p:cViewPr varScale="1">
        <p:scale>
          <a:sx n="104" d="100"/>
          <a:sy n="104" d="100"/>
        </p:scale>
        <p:origin x="71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jpg>
</file>

<file path=ppt/media/image11.png>
</file>

<file path=ppt/media/image12.png>
</file>

<file path=ppt/media/image13.jpeg>
</file>

<file path=ppt/media/image14.png>
</file>

<file path=ppt/media/image15.png>
</file>

<file path=ppt/media/image16.jpg>
</file>

<file path=ppt/media/image17.jp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20BB3-3CCB-4FE5-991B-82F6BCB48AF3}" type="datetimeFigureOut">
              <a:rPr lang="en-US" smtClean="0"/>
              <a:t>11/24/21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746DE6-3336-457D-A091-FA20AC1C536E}" type="slidenum">
              <a:rPr lang="en-US" smtClean="0"/>
              <a:t>‹#›</a:t>
            </a:fld>
            <a:endParaRPr lang="en-US"/>
          </a:p>
        </p:txBody>
      </p:sp>
    </p:spTree>
    <p:extLst>
      <p:ext uri="{BB962C8B-B14F-4D97-AF65-F5344CB8AC3E}">
        <p14:creationId xmlns:p14="http://schemas.microsoft.com/office/powerpoint/2010/main" val="188303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46DE6-3336-457D-A091-FA20AC1C536E}" type="slidenum">
              <a:rPr lang="en-US" smtClean="0"/>
              <a:t>0</a:t>
            </a:fld>
            <a:endParaRPr lang="en-US"/>
          </a:p>
        </p:txBody>
      </p:sp>
    </p:spTree>
    <p:extLst>
      <p:ext uri="{BB962C8B-B14F-4D97-AF65-F5344CB8AC3E}">
        <p14:creationId xmlns:p14="http://schemas.microsoft.com/office/powerpoint/2010/main" val="717295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0746DE6-3336-457D-A091-FA20AC1C536E}" type="slidenum">
              <a:rPr lang="en-US" smtClean="0"/>
              <a:t>13</a:t>
            </a:fld>
            <a:endParaRPr lang="en-US"/>
          </a:p>
        </p:txBody>
      </p:sp>
    </p:spTree>
    <p:extLst>
      <p:ext uri="{BB962C8B-B14F-4D97-AF65-F5344CB8AC3E}">
        <p14:creationId xmlns:p14="http://schemas.microsoft.com/office/powerpoint/2010/main" val="320906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746DE6-3336-457D-A091-FA20AC1C536E}" type="slidenum">
              <a:rPr lang="en-US" smtClean="0"/>
              <a:t>17</a:t>
            </a:fld>
            <a:endParaRPr lang="en-US"/>
          </a:p>
        </p:txBody>
      </p:sp>
    </p:spTree>
    <p:extLst>
      <p:ext uri="{BB962C8B-B14F-4D97-AF65-F5344CB8AC3E}">
        <p14:creationId xmlns:p14="http://schemas.microsoft.com/office/powerpoint/2010/main" val="2450326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latin typeface="Candara" panose="020E0502030303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latin typeface="Candara" panose="020E0502030303020204" pitchFamily="34" charset="0"/>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latin typeface="Candara" panose="020E0502030303020204" pitchFamily="34" charset="0"/>
              </a:defRPr>
            </a:lvl1pPr>
          </a:lstStyle>
          <a:p>
            <a:fld id="{87645D96-3108-B545-9B42-23C24617A283}" type="datetime1">
              <a:rPr lang="en-US" smtClean="0"/>
              <a:t>11/24/21</a:t>
            </a:fld>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dirty="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Footer Placeholder 4">
            <a:extLst>
              <a:ext uri="{FF2B5EF4-FFF2-40B4-BE49-F238E27FC236}">
                <a16:creationId xmlns:a16="http://schemas.microsoft.com/office/drawing/2014/main" id="{CFB19A24-391A-D14B-BDDA-AA01554AF286}"/>
              </a:ext>
            </a:extLst>
          </p:cNvPr>
          <p:cNvSpPr txBox="1">
            <a:spLocks/>
          </p:cNvSpPr>
          <p:nvPr userDrawn="1"/>
        </p:nvSpPr>
        <p:spPr>
          <a:xfrm rot="16200000">
            <a:off x="9390931" y="3548149"/>
            <a:ext cx="4718224" cy="365125"/>
          </a:xfrm>
          <a:prstGeom prst="rect">
            <a:avLst/>
          </a:prstGeom>
        </p:spPr>
        <p:txBody>
          <a:bodyPr/>
          <a:lstStyle>
            <a:defPPr>
              <a:defRPr lang="en-US"/>
            </a:defPPr>
            <a:lvl1pPr marL="0" algn="l" defTabSz="457200" rtl="0" eaLnBrk="1" latinLnBrk="0" hangingPunct="1">
              <a:defRPr sz="1200" kern="1200">
                <a:solidFill>
                  <a:schemeClr val="bg1"/>
                </a:solidFill>
                <a:latin typeface="Candara" panose="020E0502030303020204" pitchFamily="34" charset="0"/>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ndara" panose="020E0502030303020204" pitchFamily="34" charset="0"/>
                <a:ea typeface="+mn-ea"/>
                <a:cs typeface="+mn-cs"/>
              </a:rPr>
              <a:t>UCL GIS for Geoscientists- Session 3- Intermediate GIS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FFFFFF"/>
                </a:solidFill>
                <a:effectLst/>
                <a:uLnTx/>
                <a:uFillTx/>
                <a:latin typeface="Candara" panose="020E0502030303020204" pitchFamily="34" charset="0"/>
                <a:ea typeface="+mn-ea"/>
                <a:cs typeface="+mn-cs"/>
              </a:rPr>
              <a:t>Presented by N.D. Barber (Cambridge) ndb38@cam.ac.uk</a:t>
            </a:r>
            <a:endParaRPr kumimoji="0" lang="en-US" sz="1200" b="0" i="0" u="none" strike="noStrike" kern="1200" cap="none" spc="0" normalizeH="0" baseline="0" noProof="0" dirty="0">
              <a:ln>
                <a:noFill/>
              </a:ln>
              <a:solidFill>
                <a:srgbClr val="FFFFFF"/>
              </a:solidFill>
              <a:effectLst/>
              <a:uLnTx/>
              <a:uFillTx/>
              <a:latin typeface="Candara" panose="020E0502030303020204" pitchFamily="34" charset="0"/>
              <a:ea typeface="+mn-ea"/>
              <a:cs typeface="+mn-cs"/>
            </a:endParaRPr>
          </a:p>
        </p:txBody>
      </p:sp>
    </p:spTree>
    <p:extLst>
      <p:ext uri="{BB962C8B-B14F-4D97-AF65-F5344CB8AC3E}">
        <p14:creationId xmlns:p14="http://schemas.microsoft.com/office/powerpoint/2010/main" val="500513957"/>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C19497-7443-3649-BD98-86E7AA467390}" type="datetime1">
              <a:rPr lang="en-US" smtClean="0"/>
              <a:t>11/24/21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Footer Placeholder 4">
            <a:extLst>
              <a:ext uri="{FF2B5EF4-FFF2-40B4-BE49-F238E27FC236}">
                <a16:creationId xmlns:a16="http://schemas.microsoft.com/office/drawing/2014/main" id="{34515468-5F7B-8B4B-AE04-C3DB4A242D09}"/>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251404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1C12939-C404-CD42-9389-BDB8482DAA01}" type="datetime1">
              <a:rPr lang="en-US" smtClean="0"/>
              <a:t>11/24/21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Footer Placeholder 4">
            <a:extLst>
              <a:ext uri="{FF2B5EF4-FFF2-40B4-BE49-F238E27FC236}">
                <a16:creationId xmlns:a16="http://schemas.microsoft.com/office/drawing/2014/main" id="{DF15F1C2-7FE6-054B-BBFC-7B0B376BB03C}"/>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8628978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Candara" panose="020E0502030303020204" pitchFamily="34" charset="0"/>
              </a:defRPr>
            </a:lvl1pPr>
            <a:lvl2pPr>
              <a:defRPr>
                <a:latin typeface="Candara" panose="020E0502030303020204" pitchFamily="34" charset="0"/>
              </a:defRPr>
            </a:lvl2pPr>
            <a:lvl3pPr>
              <a:defRPr>
                <a:latin typeface="Candara" panose="020E0502030303020204" pitchFamily="34" charset="0"/>
              </a:defRPr>
            </a:lvl3pPr>
            <a:lvl4pPr>
              <a:defRPr>
                <a:latin typeface="Candara" panose="020E0502030303020204" pitchFamily="34" charset="0"/>
              </a:defRPr>
            </a:lvl4pPr>
            <a:lvl5pPr>
              <a:defRPr>
                <a:latin typeface="Candara" panose="020E0502030303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C058645-6F24-9C43-8FC3-443F02031404}" type="datetime1">
              <a:rPr lang="en-US" smtClean="0"/>
              <a:t>11/24/21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Footer Placeholder 4">
            <a:extLst>
              <a:ext uri="{FF2B5EF4-FFF2-40B4-BE49-F238E27FC236}">
                <a16:creationId xmlns:a16="http://schemas.microsoft.com/office/drawing/2014/main" id="{3C645967-E09E-7D46-AFA6-2F7BA469E6E2}"/>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348827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atin typeface="Candara" panose="020E0502030303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latin typeface="Candara" panose="020E0502030303020204"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3754D5-8BE9-294A-B481-283E1E39E0CC}" type="datetime1">
              <a:rPr lang="en-US" smtClean="0"/>
              <a:t>11/24/21</a:t>
            </a:fld>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Footer Placeholder 4">
            <a:extLst>
              <a:ext uri="{FF2B5EF4-FFF2-40B4-BE49-F238E27FC236}">
                <a16:creationId xmlns:a16="http://schemas.microsoft.com/office/drawing/2014/main" id="{B0DF5AF1-231C-DA4A-8BDD-FDF149D9C3E6}"/>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1705858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lvl1pPr>
              <a:defRPr>
                <a:latin typeface="Candara" panose="020E0502030303020204" pitchFamily="34" charset="0"/>
              </a:defRPr>
            </a:lvl1pPr>
          </a:lstStyle>
          <a:p>
            <a:fld id="{CA2FF639-FC09-5F4A-B23C-8B1FDDDDEFBF}" type="datetime1">
              <a:rPr lang="en-US" smtClean="0"/>
              <a:t>11/24/21</a:t>
            </a:fld>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
        <p:nvSpPr>
          <p:cNvPr id="8" name="Footer Placeholder 4">
            <a:extLst>
              <a:ext uri="{FF2B5EF4-FFF2-40B4-BE49-F238E27FC236}">
                <a16:creationId xmlns:a16="http://schemas.microsoft.com/office/drawing/2014/main" id="{7D5F2460-5101-9849-B051-01C3AFA4A858}"/>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7607180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latin typeface="Candara" panose="020E0502030303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Candara" panose="020E0502030303020204" pitchFamily="34" charset="0"/>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atin typeface="Candara" panose="020E0502030303020204" pitchFamily="34" charset="0"/>
              </a:defRPr>
            </a:lvl1pPr>
            <a:lvl2pPr>
              <a:defRPr sz="1600">
                <a:latin typeface="Candara" panose="020E0502030303020204" pitchFamily="34" charset="0"/>
              </a:defRPr>
            </a:lvl2pPr>
            <a:lvl3pPr>
              <a:defRPr sz="14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lvl1pPr>
              <a:defRPr>
                <a:latin typeface="Candara" panose="020E0502030303020204" pitchFamily="34" charset="0"/>
              </a:defRPr>
            </a:lvl1pPr>
          </a:lstStyle>
          <a:p>
            <a:fld id="{FC355047-41C0-8641-9CD9-E597560F38B5}" type="datetime1">
              <a:rPr lang="en-US" smtClean="0"/>
              <a:t>11/24/21</a:t>
            </a:fld>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
        <p:nvSpPr>
          <p:cNvPr id="11" name="Footer Placeholder 4">
            <a:extLst>
              <a:ext uri="{FF2B5EF4-FFF2-40B4-BE49-F238E27FC236}">
                <a16:creationId xmlns:a16="http://schemas.microsoft.com/office/drawing/2014/main" id="{2151A285-A456-8040-88E2-177C06CED56E}"/>
              </a:ext>
            </a:extLst>
          </p:cNvPr>
          <p:cNvSpPr>
            <a:spLocks noGrp="1"/>
          </p:cNvSpPr>
          <p:nvPr>
            <p:ph type="ftr" sz="quarter" idx="1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1227059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lvl1pPr>
              <a:defRPr>
                <a:latin typeface="Candara" panose="020E0502030303020204" pitchFamily="34" charset="0"/>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latin typeface="Candara" panose="020E0502030303020204" pitchFamily="34" charset="0"/>
              </a:defRPr>
            </a:lvl1pPr>
          </a:lstStyle>
          <a:p>
            <a:fld id="{36C54D54-7A92-A645-BFCE-8BE6B8068A7A}" type="datetime1">
              <a:rPr lang="en-US" smtClean="0"/>
              <a:t>11/24/21</a:t>
            </a:fld>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
        <p:nvSpPr>
          <p:cNvPr id="7" name="Footer Placeholder 4">
            <a:extLst>
              <a:ext uri="{FF2B5EF4-FFF2-40B4-BE49-F238E27FC236}">
                <a16:creationId xmlns:a16="http://schemas.microsoft.com/office/drawing/2014/main" id="{76B978CD-3680-8546-82A4-CC77D5F7B475}"/>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6867578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atin typeface="Candara" panose="020E0502030303020204" pitchFamily="34" charset="0"/>
              </a:defRPr>
            </a:lvl1pPr>
          </a:lstStyle>
          <a:p>
            <a:fld id="{B6F76746-A03E-1446-B7CF-798FC3EE1D94}" type="datetime1">
              <a:rPr lang="en-US" smtClean="0"/>
              <a:t>11/24/21</a:t>
            </a:fld>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
        <p:nvSpPr>
          <p:cNvPr id="5" name="Footer Placeholder 4">
            <a:extLst>
              <a:ext uri="{FF2B5EF4-FFF2-40B4-BE49-F238E27FC236}">
                <a16:creationId xmlns:a16="http://schemas.microsoft.com/office/drawing/2014/main" id="{4335A86B-7EDE-EB49-888B-8CF3E63C522B}"/>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315205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atin typeface="Candara" panose="020E0502030303020204"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atin typeface="Candara" panose="020E0502030303020204" pitchFamily="34" charset="0"/>
              </a:defRPr>
            </a:lvl1pPr>
            <a:lvl2pPr>
              <a:defRPr sz="1800">
                <a:latin typeface="Candara" panose="020E0502030303020204" pitchFamily="34" charset="0"/>
              </a:defRPr>
            </a:lvl2pPr>
            <a:lvl3pPr>
              <a:defRPr sz="1600">
                <a:latin typeface="Candara" panose="020E0502030303020204" pitchFamily="34" charset="0"/>
              </a:defRPr>
            </a:lvl3pPr>
            <a:lvl4pPr>
              <a:defRPr sz="1400">
                <a:latin typeface="Candara" panose="020E0502030303020204" pitchFamily="34" charset="0"/>
              </a:defRPr>
            </a:lvl4pPr>
            <a:lvl5pPr>
              <a:defRPr sz="1400">
                <a:latin typeface="Candara" panose="020E0502030303020204" pitchFamily="34" charset="0"/>
              </a:defRPr>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atin typeface="Candara" panose="020E0502030303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Candara" panose="020E0502030303020204" pitchFamily="34" charset="0"/>
              </a:defRPr>
            </a:lvl1pPr>
          </a:lstStyle>
          <a:p>
            <a:fld id="{4152640C-FBCD-2845-990D-FAE60167BFE2}" type="datetime1">
              <a:rPr lang="en-US" smtClean="0"/>
              <a:t>11/24/21</a:t>
            </a:fld>
            <a:endParaRPr lang="en-US" dirty="0"/>
          </a:p>
        </p:txBody>
      </p:sp>
      <p:sp>
        <p:nvSpPr>
          <p:cNvPr id="7" name="Slide Number Placeholder 6"/>
          <p:cNvSpPr>
            <a:spLocks noGrp="1"/>
          </p:cNvSpPr>
          <p:nvPr>
            <p:ph type="sldNum" sz="quarter" idx="12"/>
          </p:nvPr>
        </p:nvSpPr>
        <p:spPr/>
        <p:txBody>
          <a:bodyPr/>
          <a:lstStyle>
            <a:lvl1pPr>
              <a:defRPr>
                <a:latin typeface="Candara" panose="020E0502030303020204" pitchFamily="34" charset="0"/>
              </a:defRPr>
            </a:lvl1pPr>
          </a:lstStyle>
          <a:p>
            <a:fld id="{4FAB73BC-B049-4115-A692-8D63A059BFB8}" type="slidenum">
              <a:rPr lang="en-US" smtClean="0"/>
              <a:pPr/>
              <a:t>‹#›</a:t>
            </a:fld>
            <a:endParaRPr lang="en-US" dirty="0"/>
          </a:p>
        </p:txBody>
      </p:sp>
      <p:sp>
        <p:nvSpPr>
          <p:cNvPr id="8" name="Footer Placeholder 4">
            <a:extLst>
              <a:ext uri="{FF2B5EF4-FFF2-40B4-BE49-F238E27FC236}">
                <a16:creationId xmlns:a16="http://schemas.microsoft.com/office/drawing/2014/main" id="{FD5B432D-2541-224D-B4EF-8106744FC424}"/>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1435309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latin typeface="Candara" panose="020E0502030303020204" pitchFamily="34" charset="0"/>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latin typeface="Candara" panose="020E0502030303020204"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latin typeface="Candara" panose="020E0502030303020204"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atin typeface="Candara" panose="020E0502030303020204" pitchFamily="34" charset="0"/>
              </a:defRPr>
            </a:lvl1pPr>
          </a:lstStyle>
          <a:p>
            <a:fld id="{57BE5EE7-EBBE-D047-A622-014412DFBC0F}" type="datetime1">
              <a:rPr lang="en-US" smtClean="0"/>
              <a:t>11/24/21</a:t>
            </a:fld>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
        <p:nvSpPr>
          <p:cNvPr id="9" name="Footer Placeholder 4">
            <a:extLst>
              <a:ext uri="{FF2B5EF4-FFF2-40B4-BE49-F238E27FC236}">
                <a16:creationId xmlns:a16="http://schemas.microsoft.com/office/drawing/2014/main" id="{025C207C-F89D-2A42-847E-F58F9BB4F380}"/>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206652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latin typeface="Candara" panose="020E0502030303020204" pitchFamily="34" charset="0"/>
              </a:defRPr>
            </a:lvl1pPr>
          </a:lstStyle>
          <a:p>
            <a:fld id="{70D1B046-536E-594E-9C7D-0944F6913C4A}" type="datetime1">
              <a:rPr lang="en-US" smtClean="0"/>
              <a:t>11/24/21</a:t>
            </a:fld>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latin typeface="Candara" panose="020E0502030303020204" pitchFamily="34" charset="0"/>
              </a:defRPr>
            </a:lvl1pPr>
          </a:lstStyle>
          <a:p>
            <a:fld id="{4FAB73BC-B049-4115-A692-8D63A059BFB8}" type="slidenum">
              <a:rPr lang="en-US" smtClean="0"/>
              <a:pPr/>
              <a:t>‹#›</a:t>
            </a:fld>
            <a:endParaRPr lang="en-US" dirty="0"/>
          </a:p>
        </p:txBody>
      </p:sp>
      <p:sp>
        <p:nvSpPr>
          <p:cNvPr id="8" name="Footer Placeholder 4">
            <a:extLst>
              <a:ext uri="{FF2B5EF4-FFF2-40B4-BE49-F238E27FC236}">
                <a16:creationId xmlns:a16="http://schemas.microsoft.com/office/drawing/2014/main" id="{35412984-6C29-BB4B-9A27-5643D96A5F1E}"/>
              </a:ext>
            </a:extLst>
          </p:cNvPr>
          <p:cNvSpPr>
            <a:spLocks noGrp="1"/>
          </p:cNvSpPr>
          <p:nvPr>
            <p:ph type="ftr" sz="quarter" idx="3"/>
          </p:nvPr>
        </p:nvSpPr>
        <p:spPr>
          <a:xfrm rot="16200000">
            <a:off x="9390931" y="3548149"/>
            <a:ext cx="4718224" cy="365125"/>
          </a:xfrm>
          <a:prstGeom prst="rect">
            <a:avLst/>
          </a:prstGeom>
        </p:spPr>
        <p:txBody>
          <a:bodyPr/>
          <a:lstStyle>
            <a:lvl1pPr>
              <a:defRPr sz="1200">
                <a:solidFill>
                  <a:schemeClr val="bg1"/>
                </a:solidFill>
                <a:latin typeface="Candara" panose="020E0502030303020204" pitchFamily="34" charset="0"/>
              </a:defRPr>
            </a:lvl1pPr>
          </a:lstStyle>
          <a:p>
            <a:r>
              <a:rPr lang="en-US" dirty="0"/>
              <a:t>UCL GIS for Geoscientists- Session 3- Intermediate GIS</a:t>
            </a:r>
          </a:p>
          <a:p>
            <a:r>
              <a:rPr lang="en-US" dirty="0"/>
              <a:t>Presented by N.D. Barber (Cambridge) ndb38@cam.ac.uk</a:t>
            </a:r>
          </a:p>
        </p:txBody>
      </p:sp>
    </p:spTree>
    <p:extLst>
      <p:ext uri="{BB962C8B-B14F-4D97-AF65-F5344CB8AC3E}">
        <p14:creationId xmlns:p14="http://schemas.microsoft.com/office/powerpoint/2010/main" val="943519665"/>
      </p:ext>
    </p:extLst>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hdr="0"/>
  <p:txStyles>
    <p:titleStyle>
      <a:lvl1pPr algn="l" defTabSz="914400" rtl="0" eaLnBrk="1" latinLnBrk="0" hangingPunct="1">
        <a:lnSpc>
          <a:spcPct val="90000"/>
        </a:lnSpc>
        <a:spcBef>
          <a:spcPct val="0"/>
        </a:spcBef>
        <a:buNone/>
        <a:defRPr sz="4400" kern="1200" spc="-50" baseline="0">
          <a:solidFill>
            <a:schemeClr val="tx1"/>
          </a:solidFill>
          <a:latin typeface="Candara" panose="020E0502030303020204" pitchFamily="34" charset="0"/>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Candara" panose="020E0502030303020204" pitchFamily="34" charset="0"/>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Candara" panose="020E0502030303020204" pitchFamily="34" charset="0"/>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Candara" panose="020E0502030303020204" pitchFamily="34" charset="0"/>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Candara" panose="020E0502030303020204" pitchFamily="34" charset="0"/>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Candara" panose="020E0502030303020204" pitchFamily="34" charset="0"/>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db38@cam.ac.uk" TargetMode="External"/><Relationship Id="rId7"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hyperlink" Target="https://github.com/ndb38" TargetMode="External"/><Relationship Id="rId4" Type="http://schemas.openxmlformats.org/officeDocument/2006/relationships/hyperlink" Target="http://www.volcannick.com/"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s://anitagraser.com/pyqgis-101-introduction-to-qgis-python-programming-for-non-programmers/" TargetMode="External"/><Relationship Id="rId2" Type="http://schemas.openxmlformats.org/officeDocument/2006/relationships/hyperlink" Target="https://docs.qgis.org/testing/en/docs/pyqgis_developer_cookbook/" TargetMode="Externa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webapps.itc.utwente.nl/librarywww/papers_2009/general/principlesgis.pdf" TargetMode="External"/><Relationship Id="rId7" Type="http://schemas.openxmlformats.org/officeDocument/2006/relationships/image" Target="../media/image10.jpg"/><Relationship Id="rId2" Type="http://schemas.openxmlformats.org/officeDocument/2006/relationships/hyperlink" Target="https://www.spatialanalysisonline.com/HTML/index.html" TargetMode="Externa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jpg"/></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7.jpg"/><Relationship Id="rId2" Type="http://schemas.openxmlformats.org/officeDocument/2006/relationships/image" Target="../media/image13.jpeg"/><Relationship Id="rId1" Type="http://schemas.openxmlformats.org/officeDocument/2006/relationships/slideLayout" Target="../slideLayouts/slideLayout3.xml"/><Relationship Id="rId6" Type="http://schemas.openxmlformats.org/officeDocument/2006/relationships/image" Target="../media/image16.jpg"/><Relationship Id="rId5" Type="http://schemas.openxmlformats.org/officeDocument/2006/relationships/image" Target="../media/image2.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docs.qgis.org/3.22/en/docs/user_manual/processing/modeler.html"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D0CDF5D3-7220-42A0-9D37-ECF3BF283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0"/>
            <a:ext cx="10835640" cy="5105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64BC717F-58B3-4A4E-BC3B-1B11323AD5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5105400"/>
            <a:ext cx="10835640" cy="17526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944182" y="4943476"/>
            <a:ext cx="10156435" cy="1076324"/>
          </a:xfrm>
        </p:spPr>
        <p:txBody>
          <a:bodyPr>
            <a:noAutofit/>
          </a:bodyPr>
          <a:lstStyle/>
          <a:p>
            <a:r>
              <a:rPr lang="en-US" sz="3600" dirty="0">
                <a:solidFill>
                  <a:srgbClr val="FFFFFF"/>
                </a:solidFill>
              </a:rPr>
              <a:t>GIS for Geoscientists Session 4: Advanced GIS</a:t>
            </a:r>
          </a:p>
        </p:txBody>
      </p:sp>
      <p:sp>
        <p:nvSpPr>
          <p:cNvPr id="3" name="Content Placeholder 2"/>
          <p:cNvSpPr>
            <a:spLocks noGrp="1"/>
          </p:cNvSpPr>
          <p:nvPr>
            <p:ph type="subTitle" idx="1"/>
          </p:nvPr>
        </p:nvSpPr>
        <p:spPr>
          <a:xfrm>
            <a:off x="944182" y="6229349"/>
            <a:ext cx="9747821" cy="536576"/>
          </a:xfrm>
        </p:spPr>
        <p:txBody>
          <a:bodyPr>
            <a:normAutofit fontScale="92500" lnSpcReduction="20000"/>
          </a:bodyPr>
          <a:lstStyle/>
          <a:p>
            <a:pPr>
              <a:lnSpc>
                <a:spcPct val="100000"/>
              </a:lnSpc>
            </a:pPr>
            <a:r>
              <a:rPr lang="en-US" sz="1600" dirty="0">
                <a:solidFill>
                  <a:srgbClr val="BFBFBF"/>
                </a:solidFill>
              </a:rPr>
              <a:t>Presented by Nicholas Barber, 4</a:t>
            </a:r>
            <a:r>
              <a:rPr lang="en-US" sz="1600" baseline="30000" dirty="0">
                <a:solidFill>
                  <a:srgbClr val="BFBFBF"/>
                </a:solidFill>
              </a:rPr>
              <a:t>th</a:t>
            </a:r>
            <a:r>
              <a:rPr lang="en-US" sz="1600" dirty="0">
                <a:solidFill>
                  <a:srgbClr val="BFBFBF"/>
                </a:solidFill>
              </a:rPr>
              <a:t> Year PhD Student at the University of Cambridge, U.K.</a:t>
            </a:r>
          </a:p>
          <a:p>
            <a:pPr>
              <a:lnSpc>
                <a:spcPct val="100000"/>
              </a:lnSpc>
              <a:spcBef>
                <a:spcPts val="200"/>
              </a:spcBef>
            </a:pPr>
            <a:r>
              <a:rPr lang="en-US" sz="1600" dirty="0">
                <a:solidFill>
                  <a:srgbClr val="BFBFBF"/>
                </a:solidFill>
                <a:hlinkClick r:id="rId3"/>
              </a:rPr>
              <a:t>ndb38@cam.ac.uk</a:t>
            </a:r>
            <a:r>
              <a:rPr lang="en-US" sz="1600" dirty="0">
                <a:solidFill>
                  <a:srgbClr val="BFBFBF"/>
                </a:solidFill>
              </a:rPr>
              <a:t> | </a:t>
            </a:r>
            <a:r>
              <a:rPr lang="en-US" sz="1600" dirty="0">
                <a:solidFill>
                  <a:srgbClr val="BFBFBF"/>
                </a:solidFill>
                <a:hlinkClick r:id="rId4"/>
              </a:rPr>
              <a:t>www.volcannick.com</a:t>
            </a:r>
            <a:r>
              <a:rPr lang="en-US" sz="1600" dirty="0">
                <a:solidFill>
                  <a:srgbClr val="BFBFBF"/>
                </a:solidFill>
              </a:rPr>
              <a:t> | </a:t>
            </a:r>
            <a:r>
              <a:rPr lang="en-US" sz="1600" dirty="0">
                <a:solidFill>
                  <a:srgbClr val="BFBFBF"/>
                </a:solidFill>
                <a:hlinkClick r:id="rId5"/>
              </a:rPr>
              <a:t>https://github.com/ndb38</a:t>
            </a:r>
            <a:r>
              <a:rPr lang="en-US" sz="1600" dirty="0">
                <a:solidFill>
                  <a:srgbClr val="BFBFBF"/>
                </a:solidFill>
              </a:rPr>
              <a:t> | Twitter @</a:t>
            </a:r>
            <a:r>
              <a:rPr lang="en-US" sz="1600" dirty="0" err="1">
                <a:solidFill>
                  <a:srgbClr val="BFBFBF"/>
                </a:solidFill>
              </a:rPr>
              <a:t>volcannick</a:t>
            </a:r>
            <a:r>
              <a:rPr lang="en-US" sz="1600" dirty="0">
                <a:solidFill>
                  <a:srgbClr val="BFBFBF"/>
                </a:solidFill>
              </a:rPr>
              <a:t> </a:t>
            </a:r>
            <a:endParaRPr sz="1600" dirty="0">
              <a:solidFill>
                <a:srgbClr val="BFBFBF"/>
              </a:solidFill>
            </a:endParaRPr>
          </a:p>
        </p:txBody>
      </p:sp>
      <p:sp>
        <p:nvSpPr>
          <p:cNvPr id="15" name="Rectangle 14">
            <a:extLst>
              <a:ext uri="{FF2B5EF4-FFF2-40B4-BE49-F238E27FC236}">
                <a16:creationId xmlns:a16="http://schemas.microsoft.com/office/drawing/2014/main" id="{1EE75710-64C5-4CA8-8A7C-82EE4125C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7200" cy="6858000"/>
          </a:xfrm>
          <a:prstGeom prst="rect">
            <a:avLst/>
          </a:prstGeom>
          <a:solidFill>
            <a:srgbClr val="6F6F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35050B1-74E1-4A81-923D-0F5971A3B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92840" y="0"/>
            <a:ext cx="899160" cy="6858000"/>
          </a:xfrm>
          <a:prstGeom prst="rect">
            <a:avLst/>
          </a:prstGeom>
          <a:solidFill>
            <a:srgbClr val="35353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 map&#10;&#10;Description automatically generated">
            <a:extLst>
              <a:ext uri="{FF2B5EF4-FFF2-40B4-BE49-F238E27FC236}">
                <a16:creationId xmlns:a16="http://schemas.microsoft.com/office/drawing/2014/main" id="{3B57240D-4AAA-2048-AB31-2BE000902E36}"/>
              </a:ext>
            </a:extLst>
          </p:cNvPr>
          <p:cNvPicPr>
            <a:picLocks noChangeAspect="1"/>
          </p:cNvPicPr>
          <p:nvPr/>
        </p:nvPicPr>
        <p:blipFill>
          <a:blip r:embed="rId6"/>
          <a:stretch>
            <a:fillRect/>
          </a:stretch>
        </p:blipFill>
        <p:spPr>
          <a:xfrm>
            <a:off x="457200" y="-18120"/>
            <a:ext cx="10835640" cy="5327398"/>
          </a:xfrm>
          <a:prstGeom prst="rect">
            <a:avLst/>
          </a:prstGeom>
        </p:spPr>
      </p:pic>
      <p:pic>
        <p:nvPicPr>
          <p:cNvPr id="12" name="Picture 11" descr="Logo&#10;&#10;Description automatically generated">
            <a:extLst>
              <a:ext uri="{FF2B5EF4-FFF2-40B4-BE49-F238E27FC236}">
                <a16:creationId xmlns:a16="http://schemas.microsoft.com/office/drawing/2014/main" id="{0EA8F67B-6FB3-444C-8D79-FA55DCC2F1B7}"/>
              </a:ext>
            </a:extLst>
          </p:cNvPr>
          <p:cNvPicPr>
            <a:picLocks noChangeAspect="1"/>
          </p:cNvPicPr>
          <p:nvPr/>
        </p:nvPicPr>
        <p:blipFill>
          <a:blip r:embed="rId7"/>
          <a:stretch>
            <a:fillRect/>
          </a:stretch>
        </p:blipFill>
        <p:spPr>
          <a:xfrm>
            <a:off x="9173337" y="5981700"/>
            <a:ext cx="2857500" cy="800100"/>
          </a:xfrm>
          <a:prstGeom prst="rect">
            <a:avLst/>
          </a:prstGeom>
        </p:spPr>
      </p:pic>
    </p:spTree>
    <p:extLst>
      <p:ext uri="{BB962C8B-B14F-4D97-AF65-F5344CB8AC3E}">
        <p14:creationId xmlns:p14="http://schemas.microsoft.com/office/powerpoint/2010/main" val="943752205"/>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BDB1E3-F143-6846-89C3-E26F3D6FB8DD}"/>
              </a:ext>
            </a:extLst>
          </p:cNvPr>
          <p:cNvSpPr>
            <a:spLocks noGrp="1"/>
          </p:cNvSpPr>
          <p:nvPr>
            <p:ph type="title"/>
          </p:nvPr>
        </p:nvSpPr>
        <p:spPr/>
        <p:txBody>
          <a:bodyPr/>
          <a:lstStyle/>
          <a:p>
            <a:r>
              <a:rPr lang="en-US" dirty="0"/>
              <a:t>3. Python in QGIS</a:t>
            </a:r>
          </a:p>
        </p:txBody>
      </p:sp>
      <p:sp>
        <p:nvSpPr>
          <p:cNvPr id="3" name="Content Placeholder 2">
            <a:extLst>
              <a:ext uri="{FF2B5EF4-FFF2-40B4-BE49-F238E27FC236}">
                <a16:creationId xmlns:a16="http://schemas.microsoft.com/office/drawing/2014/main" id="{AE790D90-5CA1-C042-BF22-F5303095791B}"/>
              </a:ext>
            </a:extLst>
          </p:cNvPr>
          <p:cNvSpPr>
            <a:spLocks noGrp="1"/>
          </p:cNvSpPr>
          <p:nvPr>
            <p:ph idx="1"/>
          </p:nvPr>
        </p:nvSpPr>
        <p:spPr>
          <a:xfrm>
            <a:off x="3337244" y="1939092"/>
            <a:ext cx="8595360" cy="4826833"/>
          </a:xfrm>
        </p:spPr>
        <p:txBody>
          <a:bodyPr>
            <a:normAutofit/>
          </a:bodyPr>
          <a:lstStyle/>
          <a:p>
            <a:r>
              <a:rPr lang="en-US" dirty="0"/>
              <a:t>Can use Python natively in QGIS!</a:t>
            </a:r>
          </a:p>
          <a:p>
            <a:pPr lvl="1"/>
            <a:r>
              <a:rPr lang="en-US" dirty="0"/>
              <a:t>QGIS is actually built on Python</a:t>
            </a:r>
          </a:p>
          <a:p>
            <a:r>
              <a:rPr lang="en-US" dirty="0"/>
              <a:t>Uses own </a:t>
            </a:r>
            <a:r>
              <a:rPr lang="en-US" dirty="0" err="1"/>
              <a:t>PyQGIS</a:t>
            </a:r>
            <a:r>
              <a:rPr lang="en-US" dirty="0"/>
              <a:t> library with challenging, but accessible, syntax</a:t>
            </a:r>
          </a:p>
          <a:p>
            <a:pPr lvl="1"/>
            <a:r>
              <a:rPr lang="en-US" dirty="0">
                <a:hlinkClick r:id="rId2"/>
              </a:rPr>
              <a:t>https://docs.qgis.org/testing/en/docs/pyqgis_developer_cookbook/</a:t>
            </a:r>
            <a:endParaRPr lang="en-US" dirty="0"/>
          </a:p>
          <a:p>
            <a:r>
              <a:rPr lang="en-US" dirty="0"/>
              <a:t>Why might we do this?</a:t>
            </a:r>
          </a:p>
          <a:p>
            <a:pPr lvl="1"/>
            <a:r>
              <a:rPr lang="en-US" dirty="0"/>
              <a:t>Automate tasks</a:t>
            </a:r>
          </a:p>
          <a:p>
            <a:pPr lvl="1"/>
            <a:r>
              <a:rPr lang="en-US" dirty="0"/>
              <a:t>Make GIS analyses reproducible</a:t>
            </a:r>
          </a:p>
          <a:p>
            <a:pPr lvl="1"/>
            <a:r>
              <a:rPr lang="en-US" dirty="0"/>
              <a:t>Create your own plugin</a:t>
            </a:r>
          </a:p>
          <a:p>
            <a:pPr lvl="1"/>
            <a:r>
              <a:rPr lang="en-US" dirty="0"/>
              <a:t>Integrate GIS into our regular programming workflow</a:t>
            </a:r>
          </a:p>
          <a:p>
            <a:pPr marL="274320" lvl="1" indent="0">
              <a:buNone/>
            </a:pPr>
            <a:endParaRPr lang="en-US" dirty="0"/>
          </a:p>
          <a:p>
            <a:pPr marL="274320" lvl="1" indent="0">
              <a:buNone/>
            </a:pPr>
            <a:r>
              <a:rPr lang="en-US" dirty="0">
                <a:hlinkClick r:id="rId3"/>
              </a:rPr>
              <a:t>https://anitagraser.com/pyqgis-101-introduction-to-qgis-python-programming-for-non-programmers/</a:t>
            </a:r>
            <a:endParaRPr lang="en-US" dirty="0"/>
          </a:p>
          <a:p>
            <a:pPr marL="274320" lvl="1" indent="0">
              <a:buNone/>
            </a:pPr>
            <a:endParaRPr lang="en-US" dirty="0"/>
          </a:p>
          <a:p>
            <a:endParaRPr lang="en-US" dirty="0"/>
          </a:p>
        </p:txBody>
      </p:sp>
      <p:sp>
        <p:nvSpPr>
          <p:cNvPr id="4" name="Date Placeholder 3">
            <a:extLst>
              <a:ext uri="{FF2B5EF4-FFF2-40B4-BE49-F238E27FC236}">
                <a16:creationId xmlns:a16="http://schemas.microsoft.com/office/drawing/2014/main" id="{A6A47820-D48F-0F4C-99FF-F90DF9FAE715}"/>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6DA25BDD-ADF0-9B40-9138-5BCEDF1FBADF}"/>
              </a:ext>
            </a:extLst>
          </p:cNvPr>
          <p:cNvSpPr>
            <a:spLocks noGrp="1"/>
          </p:cNvSpPr>
          <p:nvPr>
            <p:ph type="sldNum" sz="quarter" idx="12"/>
          </p:nvPr>
        </p:nvSpPr>
        <p:spPr/>
        <p:txBody>
          <a:bodyPr>
            <a:normAutofit lnSpcReduction="10000"/>
          </a:bodyPr>
          <a:lstStyle/>
          <a:p>
            <a:fld id="{4FAB73BC-B049-4115-A692-8D63A059BFB8}" type="slidenum">
              <a:rPr lang="en-US" smtClean="0"/>
              <a:t>9</a:t>
            </a:fld>
            <a:endParaRPr lang="en-US" dirty="0"/>
          </a:p>
        </p:txBody>
      </p:sp>
      <p:pic>
        <p:nvPicPr>
          <p:cNvPr id="8" name="Picture 7" descr="A green sign with white text&#10;&#10;Description automatically generated with medium confidence">
            <a:extLst>
              <a:ext uri="{FF2B5EF4-FFF2-40B4-BE49-F238E27FC236}">
                <a16:creationId xmlns:a16="http://schemas.microsoft.com/office/drawing/2014/main" id="{18A9F2A8-ED08-2D42-950E-7E2B65094D77}"/>
              </a:ext>
            </a:extLst>
          </p:cNvPr>
          <p:cNvPicPr>
            <a:picLocks noChangeAspect="1"/>
          </p:cNvPicPr>
          <p:nvPr/>
        </p:nvPicPr>
        <p:blipFill>
          <a:blip r:embed="rId4"/>
          <a:stretch>
            <a:fillRect/>
          </a:stretch>
        </p:blipFill>
        <p:spPr>
          <a:xfrm>
            <a:off x="259394" y="1939092"/>
            <a:ext cx="2899838" cy="3735117"/>
          </a:xfrm>
          <a:prstGeom prst="rect">
            <a:avLst/>
          </a:prstGeom>
        </p:spPr>
      </p:pic>
      <p:pic>
        <p:nvPicPr>
          <p:cNvPr id="10" name="Picture 9" descr="Icon&#10;&#10;Description automatically generated">
            <a:extLst>
              <a:ext uri="{FF2B5EF4-FFF2-40B4-BE49-F238E27FC236}">
                <a16:creationId xmlns:a16="http://schemas.microsoft.com/office/drawing/2014/main" id="{5EDB1FE1-779C-BB4F-870C-833E58597CF5}"/>
              </a:ext>
            </a:extLst>
          </p:cNvPr>
          <p:cNvPicPr>
            <a:picLocks noChangeAspect="1"/>
          </p:cNvPicPr>
          <p:nvPr/>
        </p:nvPicPr>
        <p:blipFill>
          <a:blip r:embed="rId5"/>
          <a:stretch>
            <a:fillRect/>
          </a:stretch>
        </p:blipFill>
        <p:spPr>
          <a:xfrm>
            <a:off x="9897830" y="183574"/>
            <a:ext cx="1082199" cy="1082199"/>
          </a:xfrm>
          <a:prstGeom prst="rect">
            <a:avLst/>
          </a:prstGeom>
        </p:spPr>
      </p:pic>
      <p:sp>
        <p:nvSpPr>
          <p:cNvPr id="9" name="Footer Placeholder 4">
            <a:extLst>
              <a:ext uri="{FF2B5EF4-FFF2-40B4-BE49-F238E27FC236}">
                <a16:creationId xmlns:a16="http://schemas.microsoft.com/office/drawing/2014/main" id="{57A0B3BB-88B9-C24E-9E68-732C6090E219}"/>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8826341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30FCAE-BF22-5B46-8D1F-5F2EF3960039}"/>
              </a:ext>
            </a:extLst>
          </p:cNvPr>
          <p:cNvSpPr>
            <a:spLocks noGrp="1"/>
          </p:cNvSpPr>
          <p:nvPr>
            <p:ph type="title"/>
          </p:nvPr>
        </p:nvSpPr>
        <p:spPr/>
        <p:txBody>
          <a:bodyPr/>
          <a:lstStyle/>
          <a:p>
            <a:r>
              <a:rPr lang="en-US" dirty="0"/>
              <a:t>4. Google Earth Engine (GEE)</a:t>
            </a:r>
          </a:p>
        </p:txBody>
      </p:sp>
      <p:sp>
        <p:nvSpPr>
          <p:cNvPr id="3" name="Content Placeholder 2">
            <a:extLst>
              <a:ext uri="{FF2B5EF4-FFF2-40B4-BE49-F238E27FC236}">
                <a16:creationId xmlns:a16="http://schemas.microsoft.com/office/drawing/2014/main" id="{FA5624EF-EF71-EA44-95BB-DCE3884992D9}"/>
              </a:ext>
            </a:extLst>
          </p:cNvPr>
          <p:cNvSpPr>
            <a:spLocks noGrp="1"/>
          </p:cNvSpPr>
          <p:nvPr>
            <p:ph idx="1"/>
          </p:nvPr>
        </p:nvSpPr>
        <p:spPr/>
        <p:txBody>
          <a:bodyPr/>
          <a:lstStyle/>
          <a:p>
            <a:r>
              <a:rPr lang="en-US" dirty="0"/>
              <a:t>Google Earth Engine is one of the most exciting developments in modern GIS!</a:t>
            </a:r>
          </a:p>
          <a:p>
            <a:pPr lvl="1"/>
            <a:r>
              <a:rPr lang="en-US" dirty="0"/>
              <a:t>Open-source tool aimed at academic/research community</a:t>
            </a:r>
          </a:p>
          <a:p>
            <a:pPr lvl="1"/>
            <a:r>
              <a:rPr lang="en-US" dirty="0"/>
              <a:t>Used distributed processing to make large operations incredibly fast and efficient</a:t>
            </a:r>
          </a:p>
          <a:p>
            <a:pPr lvl="1"/>
            <a:r>
              <a:rPr lang="en-US" dirty="0"/>
              <a:t>Supports cloud storage, Git, and open-source user development</a:t>
            </a:r>
          </a:p>
          <a:p>
            <a:r>
              <a:rPr lang="en-US" dirty="0"/>
              <a:t>Setting it up</a:t>
            </a:r>
          </a:p>
          <a:p>
            <a:pPr lvl="1"/>
            <a:r>
              <a:rPr lang="en-US" dirty="0"/>
              <a:t>Applying for Access</a:t>
            </a:r>
          </a:p>
          <a:p>
            <a:pPr lvl="1"/>
            <a:r>
              <a:rPr lang="en-US" dirty="0"/>
              <a:t>Platform</a:t>
            </a:r>
          </a:p>
          <a:p>
            <a:pPr lvl="1"/>
            <a:r>
              <a:rPr lang="en-US" dirty="0"/>
              <a:t>Configuring Python/QGIS</a:t>
            </a:r>
          </a:p>
          <a:p>
            <a:r>
              <a:rPr lang="en-US" dirty="0"/>
              <a:t>Example in Chrome</a:t>
            </a:r>
          </a:p>
          <a:p>
            <a:pPr lvl="1"/>
            <a:r>
              <a:rPr lang="en-US" dirty="0"/>
              <a:t>Cumulative global rainfall, 2017</a:t>
            </a:r>
          </a:p>
          <a:p>
            <a:r>
              <a:rPr lang="en-US" dirty="0"/>
              <a:t>Example in QGIS</a:t>
            </a:r>
          </a:p>
          <a:p>
            <a:pPr lvl="1"/>
            <a:r>
              <a:rPr lang="en-US" dirty="0"/>
              <a:t>SRTM 30m resolution </a:t>
            </a:r>
          </a:p>
          <a:p>
            <a:endParaRPr lang="en-US" dirty="0"/>
          </a:p>
        </p:txBody>
      </p:sp>
      <p:sp>
        <p:nvSpPr>
          <p:cNvPr id="4" name="Date Placeholder 3">
            <a:extLst>
              <a:ext uri="{FF2B5EF4-FFF2-40B4-BE49-F238E27FC236}">
                <a16:creationId xmlns:a16="http://schemas.microsoft.com/office/drawing/2014/main" id="{11810638-B91F-224F-9A0F-47290FCAA894}"/>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F05D7305-8AC3-964F-8A9E-D9F6DDB1542C}"/>
              </a:ext>
            </a:extLst>
          </p:cNvPr>
          <p:cNvSpPr>
            <a:spLocks noGrp="1"/>
          </p:cNvSpPr>
          <p:nvPr>
            <p:ph type="sldNum" sz="quarter" idx="12"/>
          </p:nvPr>
        </p:nvSpPr>
        <p:spPr/>
        <p:txBody>
          <a:bodyPr>
            <a:normAutofit lnSpcReduction="10000"/>
          </a:bodyPr>
          <a:lstStyle/>
          <a:p>
            <a:fld id="{4FAB73BC-B049-4115-A692-8D63A059BFB8}" type="slidenum">
              <a:rPr lang="en-US" smtClean="0"/>
              <a:t>10</a:t>
            </a:fld>
            <a:endParaRPr lang="en-US" dirty="0"/>
          </a:p>
        </p:txBody>
      </p:sp>
      <p:pic>
        <p:nvPicPr>
          <p:cNvPr id="8" name="Picture 7" descr="Diagram&#10;&#10;Description automatically generated">
            <a:extLst>
              <a:ext uri="{FF2B5EF4-FFF2-40B4-BE49-F238E27FC236}">
                <a16:creationId xmlns:a16="http://schemas.microsoft.com/office/drawing/2014/main" id="{F0762C9F-788E-0242-962F-9C12A261910E}"/>
              </a:ext>
            </a:extLst>
          </p:cNvPr>
          <p:cNvPicPr>
            <a:picLocks noChangeAspect="1"/>
          </p:cNvPicPr>
          <p:nvPr/>
        </p:nvPicPr>
        <p:blipFill>
          <a:blip r:embed="rId2"/>
          <a:stretch>
            <a:fillRect/>
          </a:stretch>
        </p:blipFill>
        <p:spPr>
          <a:xfrm>
            <a:off x="4814453" y="3429000"/>
            <a:ext cx="5473796" cy="3066095"/>
          </a:xfrm>
          <a:prstGeom prst="rect">
            <a:avLst/>
          </a:prstGeom>
        </p:spPr>
      </p:pic>
      <p:pic>
        <p:nvPicPr>
          <p:cNvPr id="10" name="Picture 9" descr="Icon&#10;&#10;Description automatically generated">
            <a:extLst>
              <a:ext uri="{FF2B5EF4-FFF2-40B4-BE49-F238E27FC236}">
                <a16:creationId xmlns:a16="http://schemas.microsoft.com/office/drawing/2014/main" id="{12770F92-6280-C944-A80B-692F15E892BD}"/>
              </a:ext>
            </a:extLst>
          </p:cNvPr>
          <p:cNvPicPr>
            <a:picLocks noChangeAspect="1"/>
          </p:cNvPicPr>
          <p:nvPr/>
        </p:nvPicPr>
        <p:blipFill>
          <a:blip r:embed="rId3"/>
          <a:stretch>
            <a:fillRect/>
          </a:stretch>
        </p:blipFill>
        <p:spPr>
          <a:xfrm>
            <a:off x="9471953" y="228282"/>
            <a:ext cx="1482560" cy="1406681"/>
          </a:xfrm>
          <a:prstGeom prst="rect">
            <a:avLst/>
          </a:prstGeom>
        </p:spPr>
      </p:pic>
      <p:sp>
        <p:nvSpPr>
          <p:cNvPr id="9" name="Footer Placeholder 4">
            <a:extLst>
              <a:ext uri="{FF2B5EF4-FFF2-40B4-BE49-F238E27FC236}">
                <a16:creationId xmlns:a16="http://schemas.microsoft.com/office/drawing/2014/main" id="{58E281A4-C609-0B41-BB07-710752421576}"/>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38266509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22B08-83F7-4948-9ECA-E76292FFD6BA}"/>
              </a:ext>
            </a:extLst>
          </p:cNvPr>
          <p:cNvSpPr>
            <a:spLocks noGrp="1"/>
          </p:cNvSpPr>
          <p:nvPr>
            <p:ph type="title"/>
          </p:nvPr>
        </p:nvSpPr>
        <p:spPr/>
        <p:txBody>
          <a:bodyPr/>
          <a:lstStyle/>
          <a:p>
            <a:r>
              <a:rPr lang="en-US" dirty="0"/>
              <a:t>Wrapping Up Our Workshop</a:t>
            </a:r>
          </a:p>
        </p:txBody>
      </p:sp>
      <p:sp>
        <p:nvSpPr>
          <p:cNvPr id="3" name="Text Placeholder 2">
            <a:extLst>
              <a:ext uri="{FF2B5EF4-FFF2-40B4-BE49-F238E27FC236}">
                <a16:creationId xmlns:a16="http://schemas.microsoft.com/office/drawing/2014/main" id="{44CC2228-ADB6-124D-AE83-E64FC81527B6}"/>
              </a:ext>
            </a:extLst>
          </p:cNvPr>
          <p:cNvSpPr>
            <a:spLocks noGrp="1"/>
          </p:cNvSpPr>
          <p:nvPr>
            <p:ph type="body" idx="1"/>
          </p:nvPr>
        </p:nvSpPr>
        <p:spPr/>
        <p:txBody>
          <a:bodyPr/>
          <a:lstStyle/>
          <a:p>
            <a:endParaRPr lang="en-US"/>
          </a:p>
        </p:txBody>
      </p:sp>
      <p:sp>
        <p:nvSpPr>
          <p:cNvPr id="4" name="Date Placeholder 3">
            <a:extLst>
              <a:ext uri="{FF2B5EF4-FFF2-40B4-BE49-F238E27FC236}">
                <a16:creationId xmlns:a16="http://schemas.microsoft.com/office/drawing/2014/main" id="{AF1D77B3-6EA4-C641-8AD7-792C99F0E58A}"/>
              </a:ext>
            </a:extLst>
          </p:cNvPr>
          <p:cNvSpPr>
            <a:spLocks noGrp="1"/>
          </p:cNvSpPr>
          <p:nvPr>
            <p:ph type="dt" sz="half" idx="10"/>
          </p:nvPr>
        </p:nvSpPr>
        <p:spPr/>
        <p:txBody>
          <a:bodyPr/>
          <a:lstStyle/>
          <a:p>
            <a:fld id="{453754D5-8BE9-294A-B481-283E1E39E0CC}" type="datetime1">
              <a:rPr lang="en-US" smtClean="0"/>
              <a:t>11/24/21</a:t>
            </a:fld>
            <a:endParaRPr lang="en-US" dirty="0"/>
          </a:p>
        </p:txBody>
      </p:sp>
      <p:sp>
        <p:nvSpPr>
          <p:cNvPr id="5" name="Slide Number Placeholder 4">
            <a:extLst>
              <a:ext uri="{FF2B5EF4-FFF2-40B4-BE49-F238E27FC236}">
                <a16:creationId xmlns:a16="http://schemas.microsoft.com/office/drawing/2014/main" id="{C30EB7F1-F17C-3344-B45B-B077C3A50F87}"/>
              </a:ext>
            </a:extLst>
          </p:cNvPr>
          <p:cNvSpPr>
            <a:spLocks noGrp="1"/>
          </p:cNvSpPr>
          <p:nvPr>
            <p:ph type="sldNum" sz="quarter" idx="12"/>
          </p:nvPr>
        </p:nvSpPr>
        <p:spPr/>
        <p:txBody>
          <a:bodyPr>
            <a:normAutofit lnSpcReduction="10000"/>
          </a:bodyPr>
          <a:lstStyle/>
          <a:p>
            <a:fld id="{4FAB73BC-B049-4115-A692-8D63A059BFB8}" type="slidenum">
              <a:rPr lang="en-US" smtClean="0"/>
              <a:t>11</a:t>
            </a:fld>
            <a:endParaRPr lang="en-US" dirty="0"/>
          </a:p>
        </p:txBody>
      </p:sp>
      <p:sp>
        <p:nvSpPr>
          <p:cNvPr id="7" name="Footer Placeholder 4">
            <a:extLst>
              <a:ext uri="{FF2B5EF4-FFF2-40B4-BE49-F238E27FC236}">
                <a16:creationId xmlns:a16="http://schemas.microsoft.com/office/drawing/2014/main" id="{9CBE7E24-66DA-514F-BA79-DDE518068847}"/>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1994884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C68289-2B8D-2E4A-AB6C-0A23FDAF86D0}"/>
              </a:ext>
            </a:extLst>
          </p:cNvPr>
          <p:cNvSpPr>
            <a:spLocks noGrp="1"/>
          </p:cNvSpPr>
          <p:nvPr>
            <p:ph type="title"/>
          </p:nvPr>
        </p:nvSpPr>
        <p:spPr/>
        <p:txBody>
          <a:bodyPr/>
          <a:lstStyle/>
          <a:p>
            <a:r>
              <a:rPr lang="en-US" dirty="0"/>
              <a:t>Course Stats</a:t>
            </a:r>
          </a:p>
        </p:txBody>
      </p:sp>
      <p:sp>
        <p:nvSpPr>
          <p:cNvPr id="3" name="Content Placeholder 2">
            <a:extLst>
              <a:ext uri="{FF2B5EF4-FFF2-40B4-BE49-F238E27FC236}">
                <a16:creationId xmlns:a16="http://schemas.microsoft.com/office/drawing/2014/main" id="{7C3947B4-A592-2542-B50C-56E309828565}"/>
              </a:ext>
            </a:extLst>
          </p:cNvPr>
          <p:cNvSpPr>
            <a:spLocks noGrp="1"/>
          </p:cNvSpPr>
          <p:nvPr>
            <p:ph idx="1"/>
          </p:nvPr>
        </p:nvSpPr>
        <p:spPr/>
        <p:txBody>
          <a:bodyPr/>
          <a:lstStyle/>
          <a:p>
            <a:r>
              <a:rPr lang="en-US" dirty="0"/>
              <a:t>400+ Registrants; 50-120 attendees live per week</a:t>
            </a:r>
          </a:p>
          <a:p>
            <a:pPr lvl="1"/>
            <a:r>
              <a:rPr lang="en-US" dirty="0"/>
              <a:t>Attendees represent over 29 countries across 6 continents! </a:t>
            </a:r>
          </a:p>
          <a:p>
            <a:r>
              <a:rPr lang="en-US" dirty="0"/>
              <a:t>~ 70 pages of guide material – over 20,000 words of text!</a:t>
            </a:r>
          </a:p>
          <a:p>
            <a:r>
              <a:rPr lang="en-US" dirty="0"/>
              <a:t>8 hours of live lectures; 3.5 hours of supplementary lectures</a:t>
            </a:r>
          </a:p>
          <a:p>
            <a:r>
              <a:rPr lang="en-US" dirty="0"/>
              <a:t>&gt; 1 GB of course data</a:t>
            </a:r>
          </a:p>
        </p:txBody>
      </p:sp>
      <p:sp>
        <p:nvSpPr>
          <p:cNvPr id="4" name="Date Placeholder 3">
            <a:extLst>
              <a:ext uri="{FF2B5EF4-FFF2-40B4-BE49-F238E27FC236}">
                <a16:creationId xmlns:a16="http://schemas.microsoft.com/office/drawing/2014/main" id="{3E1A609F-4157-9B45-822A-06C476BF1ADE}"/>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7CC6A437-A47D-3746-9A60-FE5E6324B245}"/>
              </a:ext>
            </a:extLst>
          </p:cNvPr>
          <p:cNvSpPr>
            <a:spLocks noGrp="1"/>
          </p:cNvSpPr>
          <p:nvPr>
            <p:ph type="sldNum" sz="quarter" idx="12"/>
          </p:nvPr>
        </p:nvSpPr>
        <p:spPr/>
        <p:txBody>
          <a:bodyPr>
            <a:normAutofit lnSpcReduction="10000"/>
          </a:bodyPr>
          <a:lstStyle/>
          <a:p>
            <a:fld id="{4FAB73BC-B049-4115-A692-8D63A059BFB8}" type="slidenum">
              <a:rPr lang="en-US" smtClean="0"/>
              <a:t>12</a:t>
            </a:fld>
            <a:endParaRPr lang="en-US" dirty="0"/>
          </a:p>
        </p:txBody>
      </p:sp>
      <p:sp>
        <p:nvSpPr>
          <p:cNvPr id="7" name="Footer Placeholder 4">
            <a:extLst>
              <a:ext uri="{FF2B5EF4-FFF2-40B4-BE49-F238E27FC236}">
                <a16:creationId xmlns:a16="http://schemas.microsoft.com/office/drawing/2014/main" id="{8E29A67B-C538-8143-B0A7-EDA26D2FFF12}"/>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3763996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D355A-B1DE-394E-A944-0D553C6E4877}"/>
              </a:ext>
            </a:extLst>
          </p:cNvPr>
          <p:cNvSpPr>
            <a:spLocks noGrp="1"/>
          </p:cNvSpPr>
          <p:nvPr>
            <p:ph type="title"/>
          </p:nvPr>
        </p:nvSpPr>
        <p:spPr/>
        <p:txBody>
          <a:bodyPr/>
          <a:lstStyle/>
          <a:p>
            <a:r>
              <a:rPr lang="en-US" dirty="0"/>
              <a:t>My goals at the start:</a:t>
            </a:r>
          </a:p>
        </p:txBody>
      </p:sp>
      <p:sp>
        <p:nvSpPr>
          <p:cNvPr id="3" name="Content Placeholder 2">
            <a:extLst>
              <a:ext uri="{FF2B5EF4-FFF2-40B4-BE49-F238E27FC236}">
                <a16:creationId xmlns:a16="http://schemas.microsoft.com/office/drawing/2014/main" id="{42D5277B-D6A7-9B46-A1D7-07322D4DC192}"/>
              </a:ext>
            </a:extLst>
          </p:cNvPr>
          <p:cNvSpPr>
            <a:spLocks noGrp="1"/>
          </p:cNvSpPr>
          <p:nvPr>
            <p:ph idx="1"/>
          </p:nvPr>
        </p:nvSpPr>
        <p:spPr/>
        <p:txBody>
          <a:bodyPr/>
          <a:lstStyle/>
          <a:p>
            <a:pPr marL="342900" indent="-342900">
              <a:buFont typeface="+mj-lt"/>
              <a:buAutoNum type="arabicPeriod"/>
            </a:pPr>
            <a:r>
              <a:rPr lang="en-US" dirty="0"/>
              <a:t>Highlight what GIS can do for geoscientists</a:t>
            </a:r>
          </a:p>
          <a:p>
            <a:pPr marL="342900" indent="-342900">
              <a:buFont typeface="+mj-lt"/>
              <a:buAutoNum type="arabicPeriod"/>
            </a:pPr>
            <a:r>
              <a:rPr lang="en-US" dirty="0"/>
              <a:t>Outline the key principles of a geographic information system</a:t>
            </a:r>
          </a:p>
          <a:p>
            <a:pPr marL="342900" indent="-342900">
              <a:buFont typeface="+mj-lt"/>
              <a:buAutoNum type="arabicPeriod"/>
            </a:pPr>
            <a:r>
              <a:rPr lang="en-US" dirty="0"/>
              <a:t>Providing a fully guided GIS workflow template</a:t>
            </a:r>
          </a:p>
          <a:p>
            <a:pPr marL="342900" indent="-342900">
              <a:buFont typeface="+mj-lt"/>
              <a:buAutoNum type="arabicPeriod"/>
            </a:pPr>
            <a:r>
              <a:rPr lang="en-US" dirty="0"/>
              <a:t>Identify key areas of growth for GIS in geoscience research</a:t>
            </a:r>
          </a:p>
          <a:p>
            <a:endParaRPr lang="en-US" dirty="0"/>
          </a:p>
        </p:txBody>
      </p:sp>
      <p:sp>
        <p:nvSpPr>
          <p:cNvPr id="4" name="Date Placeholder 3">
            <a:extLst>
              <a:ext uri="{FF2B5EF4-FFF2-40B4-BE49-F238E27FC236}">
                <a16:creationId xmlns:a16="http://schemas.microsoft.com/office/drawing/2014/main" id="{3663C2EB-62D0-A24B-B39B-D1019AE7D826}"/>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14CB9155-EBFD-674B-B601-817944DEC749}"/>
              </a:ext>
            </a:extLst>
          </p:cNvPr>
          <p:cNvSpPr>
            <a:spLocks noGrp="1"/>
          </p:cNvSpPr>
          <p:nvPr>
            <p:ph type="sldNum" sz="quarter" idx="12"/>
          </p:nvPr>
        </p:nvSpPr>
        <p:spPr/>
        <p:txBody>
          <a:bodyPr>
            <a:normAutofit lnSpcReduction="10000"/>
          </a:bodyPr>
          <a:lstStyle/>
          <a:p>
            <a:fld id="{4FAB73BC-B049-4115-A692-8D63A059BFB8}" type="slidenum">
              <a:rPr lang="en-US" smtClean="0"/>
              <a:t>13</a:t>
            </a:fld>
            <a:endParaRPr lang="en-US" dirty="0"/>
          </a:p>
        </p:txBody>
      </p:sp>
      <p:sp>
        <p:nvSpPr>
          <p:cNvPr id="7" name="Footer Placeholder 4">
            <a:extLst>
              <a:ext uri="{FF2B5EF4-FFF2-40B4-BE49-F238E27FC236}">
                <a16:creationId xmlns:a16="http://schemas.microsoft.com/office/drawing/2014/main" id="{504AC37B-57B9-E142-A6C3-3A6B7C6DD583}"/>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4528142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3BBB5-7E9F-D04C-A949-3F643F7AED5A}"/>
              </a:ext>
            </a:extLst>
          </p:cNvPr>
          <p:cNvSpPr>
            <a:spLocks noGrp="1"/>
          </p:cNvSpPr>
          <p:nvPr>
            <p:ph type="title"/>
          </p:nvPr>
        </p:nvSpPr>
        <p:spPr/>
        <p:txBody>
          <a:bodyPr/>
          <a:lstStyle/>
          <a:p>
            <a:r>
              <a:rPr lang="en-US" dirty="0"/>
              <a:t>If you take nothing else away from this workshop….</a:t>
            </a:r>
          </a:p>
        </p:txBody>
      </p:sp>
      <p:sp>
        <p:nvSpPr>
          <p:cNvPr id="3" name="Content Placeholder 2">
            <a:extLst>
              <a:ext uri="{FF2B5EF4-FFF2-40B4-BE49-F238E27FC236}">
                <a16:creationId xmlns:a16="http://schemas.microsoft.com/office/drawing/2014/main" id="{F1949005-F722-244E-B078-C4151BD33D05}"/>
              </a:ext>
            </a:extLst>
          </p:cNvPr>
          <p:cNvSpPr>
            <a:spLocks noGrp="1"/>
          </p:cNvSpPr>
          <p:nvPr>
            <p:ph idx="1"/>
          </p:nvPr>
        </p:nvSpPr>
        <p:spPr/>
        <p:txBody>
          <a:bodyPr/>
          <a:lstStyle/>
          <a:p>
            <a:endParaRPr lang="en-US" dirty="0"/>
          </a:p>
          <a:p>
            <a:r>
              <a:rPr lang="en-US" dirty="0"/>
              <a:t>GIS is a helpful tool in your workflow if you have data with a spatial dimension</a:t>
            </a:r>
          </a:p>
          <a:p>
            <a:r>
              <a:rPr lang="en-US" dirty="0"/>
              <a:t>GIS software lets you store, collect, analyze, and share spatial data</a:t>
            </a:r>
          </a:p>
          <a:p>
            <a:r>
              <a:rPr lang="en-US" dirty="0"/>
              <a:t>Modern GIS platforms like ArcMap and QGIS are all around workhorses – essential to tasks like spatial modeling, database management, cartography, geodesy, data visualization, hazard mitigation, and story telling</a:t>
            </a:r>
          </a:p>
          <a:p>
            <a:r>
              <a:rPr lang="en-US" dirty="0"/>
              <a:t>Learning the capabilities of GIS is acquired from repeated, often frustrating, trial and error with the hundreds of built-in tools</a:t>
            </a:r>
          </a:p>
          <a:p>
            <a:r>
              <a:rPr lang="en-US" u="sng" dirty="0"/>
              <a:t>Studies should be designed with the GIS end user in mind!!!</a:t>
            </a:r>
          </a:p>
          <a:p>
            <a:endParaRPr lang="en-US" dirty="0"/>
          </a:p>
        </p:txBody>
      </p:sp>
      <p:sp>
        <p:nvSpPr>
          <p:cNvPr id="4" name="Date Placeholder 3">
            <a:extLst>
              <a:ext uri="{FF2B5EF4-FFF2-40B4-BE49-F238E27FC236}">
                <a16:creationId xmlns:a16="http://schemas.microsoft.com/office/drawing/2014/main" id="{20636C77-879D-F24C-A143-4BF3FD7490FC}"/>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A8A4853F-3836-894E-8CB5-A71195620CDD}"/>
              </a:ext>
            </a:extLst>
          </p:cNvPr>
          <p:cNvSpPr>
            <a:spLocks noGrp="1"/>
          </p:cNvSpPr>
          <p:nvPr>
            <p:ph type="sldNum" sz="quarter" idx="12"/>
          </p:nvPr>
        </p:nvSpPr>
        <p:spPr/>
        <p:txBody>
          <a:bodyPr>
            <a:normAutofit lnSpcReduction="10000"/>
          </a:bodyPr>
          <a:lstStyle/>
          <a:p>
            <a:fld id="{4FAB73BC-B049-4115-A692-8D63A059BFB8}" type="slidenum">
              <a:rPr lang="en-US" smtClean="0"/>
              <a:t>14</a:t>
            </a:fld>
            <a:endParaRPr lang="en-US" dirty="0"/>
          </a:p>
        </p:txBody>
      </p:sp>
      <p:sp>
        <p:nvSpPr>
          <p:cNvPr id="7" name="Footer Placeholder 4">
            <a:extLst>
              <a:ext uri="{FF2B5EF4-FFF2-40B4-BE49-F238E27FC236}">
                <a16:creationId xmlns:a16="http://schemas.microsoft.com/office/drawing/2014/main" id="{28E0212D-B3CE-C04D-AF16-5B0AD0FD1ECB}"/>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164801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CC632-EFA7-B943-A5FC-317E65E47269}"/>
              </a:ext>
            </a:extLst>
          </p:cNvPr>
          <p:cNvSpPr>
            <a:spLocks noGrp="1"/>
          </p:cNvSpPr>
          <p:nvPr>
            <p:ph type="title"/>
          </p:nvPr>
        </p:nvSpPr>
        <p:spPr/>
        <p:txBody>
          <a:bodyPr/>
          <a:lstStyle/>
          <a:p>
            <a:r>
              <a:rPr lang="en-US" dirty="0"/>
              <a:t>Further Learning</a:t>
            </a:r>
          </a:p>
        </p:txBody>
      </p:sp>
      <p:sp>
        <p:nvSpPr>
          <p:cNvPr id="3" name="Content Placeholder 2">
            <a:extLst>
              <a:ext uri="{FF2B5EF4-FFF2-40B4-BE49-F238E27FC236}">
                <a16:creationId xmlns:a16="http://schemas.microsoft.com/office/drawing/2014/main" id="{AFB28E2C-1942-8C46-87AA-D56188BEB0FD}"/>
              </a:ext>
            </a:extLst>
          </p:cNvPr>
          <p:cNvSpPr>
            <a:spLocks noGrp="1"/>
          </p:cNvSpPr>
          <p:nvPr>
            <p:ph idx="1"/>
          </p:nvPr>
        </p:nvSpPr>
        <p:spPr/>
        <p:txBody>
          <a:bodyPr/>
          <a:lstStyle/>
          <a:p>
            <a:r>
              <a:rPr lang="en-US" dirty="0"/>
              <a:t>We have only scratched the surface!</a:t>
            </a:r>
          </a:p>
          <a:p>
            <a:r>
              <a:rPr lang="en-US" dirty="0"/>
              <a:t>Best way to learn QGIS: </a:t>
            </a:r>
          </a:p>
          <a:p>
            <a:pPr lvl="1"/>
            <a:r>
              <a:rPr lang="en-US" dirty="0"/>
              <a:t>Find a project that you are interested in, and that requires QGIS</a:t>
            </a:r>
          </a:p>
          <a:p>
            <a:pPr lvl="1"/>
            <a:r>
              <a:rPr lang="en-US" dirty="0"/>
              <a:t>Use the forums: </a:t>
            </a:r>
            <a:r>
              <a:rPr lang="en-US" dirty="0" err="1"/>
              <a:t>StackExchange</a:t>
            </a:r>
            <a:r>
              <a:rPr lang="en-US" dirty="0"/>
              <a:t>, Documentation, GitHub</a:t>
            </a:r>
          </a:p>
          <a:p>
            <a:pPr lvl="1"/>
            <a:r>
              <a:rPr lang="en-US" dirty="0"/>
              <a:t>Take a break if you are feeling discouraged</a:t>
            </a:r>
          </a:p>
          <a:p>
            <a:r>
              <a:rPr lang="en-US" dirty="0"/>
              <a:t>Seek out external learning opportunities</a:t>
            </a:r>
          </a:p>
          <a:p>
            <a:r>
              <a:rPr lang="en-US" dirty="0"/>
              <a:t>Free resources online</a:t>
            </a:r>
          </a:p>
        </p:txBody>
      </p:sp>
      <p:sp>
        <p:nvSpPr>
          <p:cNvPr id="4" name="Date Placeholder 3">
            <a:extLst>
              <a:ext uri="{FF2B5EF4-FFF2-40B4-BE49-F238E27FC236}">
                <a16:creationId xmlns:a16="http://schemas.microsoft.com/office/drawing/2014/main" id="{90C39AA7-EFE1-CA4B-B085-8946C08C7021}"/>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45A73658-7C16-0A48-831C-821FD07E22DA}"/>
              </a:ext>
            </a:extLst>
          </p:cNvPr>
          <p:cNvSpPr>
            <a:spLocks noGrp="1"/>
          </p:cNvSpPr>
          <p:nvPr>
            <p:ph type="sldNum" sz="quarter" idx="12"/>
          </p:nvPr>
        </p:nvSpPr>
        <p:spPr/>
        <p:txBody>
          <a:bodyPr>
            <a:normAutofit lnSpcReduction="10000"/>
          </a:bodyPr>
          <a:lstStyle/>
          <a:p>
            <a:fld id="{4FAB73BC-B049-4115-A692-8D63A059BFB8}" type="slidenum">
              <a:rPr lang="en-US" smtClean="0"/>
              <a:t>15</a:t>
            </a:fld>
            <a:endParaRPr lang="en-US" dirty="0"/>
          </a:p>
        </p:txBody>
      </p:sp>
      <p:sp>
        <p:nvSpPr>
          <p:cNvPr id="8" name="Footer Placeholder 4">
            <a:extLst>
              <a:ext uri="{FF2B5EF4-FFF2-40B4-BE49-F238E27FC236}">
                <a16:creationId xmlns:a16="http://schemas.microsoft.com/office/drawing/2014/main" id="{BAD00798-1374-C848-A74A-7A6F9D27D149}"/>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1739320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37364-A95B-0146-85E8-F7579FEF33BD}"/>
              </a:ext>
            </a:extLst>
          </p:cNvPr>
          <p:cNvSpPr>
            <a:spLocks noGrp="1"/>
          </p:cNvSpPr>
          <p:nvPr>
            <p:ph type="title"/>
          </p:nvPr>
        </p:nvSpPr>
        <p:spPr/>
        <p:txBody>
          <a:bodyPr/>
          <a:lstStyle/>
          <a:p>
            <a:r>
              <a:rPr lang="en-US" dirty="0"/>
              <a:t>Textbooks</a:t>
            </a:r>
          </a:p>
        </p:txBody>
      </p:sp>
      <p:sp>
        <p:nvSpPr>
          <p:cNvPr id="3" name="Content Placeholder 2">
            <a:extLst>
              <a:ext uri="{FF2B5EF4-FFF2-40B4-BE49-F238E27FC236}">
                <a16:creationId xmlns:a16="http://schemas.microsoft.com/office/drawing/2014/main" id="{6D92BC00-22D7-B74B-AA74-14AEE7E66CD1}"/>
              </a:ext>
            </a:extLst>
          </p:cNvPr>
          <p:cNvSpPr>
            <a:spLocks noGrp="1"/>
          </p:cNvSpPr>
          <p:nvPr>
            <p:ph idx="1"/>
          </p:nvPr>
        </p:nvSpPr>
        <p:spPr>
          <a:xfrm>
            <a:off x="1261872" y="1828801"/>
            <a:ext cx="8595360" cy="1470454"/>
          </a:xfrm>
        </p:spPr>
        <p:txBody>
          <a:bodyPr/>
          <a:lstStyle/>
          <a:p>
            <a:r>
              <a:rPr lang="en-US" i="1" dirty="0"/>
              <a:t>Geospatial Analysis</a:t>
            </a:r>
            <a:r>
              <a:rPr lang="en-US" dirty="0"/>
              <a:t>, de Smith (2020): </a:t>
            </a:r>
            <a:r>
              <a:rPr lang="en-US" dirty="0">
                <a:hlinkClick r:id="rId2"/>
              </a:rPr>
              <a:t>https://www.spatialanalysisonline.com/HTML/index.html</a:t>
            </a:r>
            <a:endParaRPr lang="en-US" dirty="0"/>
          </a:p>
          <a:p>
            <a:r>
              <a:rPr lang="en-US" i="1" dirty="0"/>
              <a:t>Principles of Geographic Information Systems</a:t>
            </a:r>
            <a:r>
              <a:rPr lang="en-US" dirty="0"/>
              <a:t>, Huisman &amp; de By: </a:t>
            </a:r>
            <a:r>
              <a:rPr lang="en-US" dirty="0">
                <a:hlinkClick r:id="rId3"/>
              </a:rPr>
              <a:t>https://webapps.itc.utwente.nl/librarywww/papers_2009/general/principlesgis.pdf</a:t>
            </a:r>
            <a:endParaRPr lang="en-US" dirty="0"/>
          </a:p>
          <a:p>
            <a:endParaRPr lang="en-US" dirty="0"/>
          </a:p>
          <a:p>
            <a:pPr marL="0" indent="0">
              <a:buNone/>
            </a:pPr>
            <a:endParaRPr lang="en-US" dirty="0"/>
          </a:p>
        </p:txBody>
      </p:sp>
      <p:sp>
        <p:nvSpPr>
          <p:cNvPr id="4" name="Date Placeholder 3">
            <a:extLst>
              <a:ext uri="{FF2B5EF4-FFF2-40B4-BE49-F238E27FC236}">
                <a16:creationId xmlns:a16="http://schemas.microsoft.com/office/drawing/2014/main" id="{5D32E329-391D-704A-8DCB-CF8F1313D7FB}"/>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7A0DD247-32F4-A04F-A84B-D68E2813F73D}"/>
              </a:ext>
            </a:extLst>
          </p:cNvPr>
          <p:cNvSpPr>
            <a:spLocks noGrp="1"/>
          </p:cNvSpPr>
          <p:nvPr>
            <p:ph type="sldNum" sz="quarter" idx="12"/>
          </p:nvPr>
        </p:nvSpPr>
        <p:spPr/>
        <p:txBody>
          <a:bodyPr>
            <a:normAutofit lnSpcReduction="10000"/>
          </a:bodyPr>
          <a:lstStyle/>
          <a:p>
            <a:fld id="{4FAB73BC-B049-4115-A692-8D63A059BFB8}" type="slidenum">
              <a:rPr lang="en-US" smtClean="0"/>
              <a:t>16</a:t>
            </a:fld>
            <a:endParaRPr lang="en-US" dirty="0"/>
          </a:p>
        </p:txBody>
      </p:sp>
      <p:pic>
        <p:nvPicPr>
          <p:cNvPr id="8" name="Picture 7" descr="A close up of text on a white background&#10;&#10;Description automatically generated">
            <a:extLst>
              <a:ext uri="{FF2B5EF4-FFF2-40B4-BE49-F238E27FC236}">
                <a16:creationId xmlns:a16="http://schemas.microsoft.com/office/drawing/2014/main" id="{0A75268C-4076-F847-BA43-60927B62008A}"/>
              </a:ext>
            </a:extLst>
          </p:cNvPr>
          <p:cNvPicPr>
            <a:picLocks noChangeAspect="1"/>
          </p:cNvPicPr>
          <p:nvPr/>
        </p:nvPicPr>
        <p:blipFill>
          <a:blip r:embed="rId4"/>
          <a:stretch>
            <a:fillRect/>
          </a:stretch>
        </p:blipFill>
        <p:spPr>
          <a:xfrm>
            <a:off x="2225193" y="3665223"/>
            <a:ext cx="2012818" cy="2607277"/>
          </a:xfrm>
          <a:prstGeom prst="rect">
            <a:avLst/>
          </a:prstGeom>
        </p:spPr>
      </p:pic>
      <p:pic>
        <p:nvPicPr>
          <p:cNvPr id="10" name="Picture 9" descr="A picture containing text, map&#10;&#10;Description automatically generated">
            <a:extLst>
              <a:ext uri="{FF2B5EF4-FFF2-40B4-BE49-F238E27FC236}">
                <a16:creationId xmlns:a16="http://schemas.microsoft.com/office/drawing/2014/main" id="{5CAF56D9-8D32-AE42-945B-2F8414C0009D}"/>
              </a:ext>
            </a:extLst>
          </p:cNvPr>
          <p:cNvPicPr>
            <a:picLocks noChangeAspect="1"/>
          </p:cNvPicPr>
          <p:nvPr/>
        </p:nvPicPr>
        <p:blipFill>
          <a:blip r:embed="rId5"/>
          <a:stretch>
            <a:fillRect/>
          </a:stretch>
        </p:blipFill>
        <p:spPr>
          <a:xfrm>
            <a:off x="318343" y="3673983"/>
            <a:ext cx="1727320" cy="2607276"/>
          </a:xfrm>
          <a:prstGeom prst="rect">
            <a:avLst/>
          </a:prstGeom>
        </p:spPr>
      </p:pic>
      <p:pic>
        <p:nvPicPr>
          <p:cNvPr id="12" name="Picture 11" descr="A screenshot of a computer&#10;&#10;Description automatically generated">
            <a:extLst>
              <a:ext uri="{FF2B5EF4-FFF2-40B4-BE49-F238E27FC236}">
                <a16:creationId xmlns:a16="http://schemas.microsoft.com/office/drawing/2014/main" id="{B1EB0D1E-5153-ED47-AB16-28BB30358AC1}"/>
              </a:ext>
            </a:extLst>
          </p:cNvPr>
          <p:cNvPicPr>
            <a:picLocks noChangeAspect="1"/>
          </p:cNvPicPr>
          <p:nvPr/>
        </p:nvPicPr>
        <p:blipFill>
          <a:blip r:embed="rId6"/>
          <a:stretch>
            <a:fillRect/>
          </a:stretch>
        </p:blipFill>
        <p:spPr>
          <a:xfrm>
            <a:off x="4481872" y="3665223"/>
            <a:ext cx="2111221" cy="2558708"/>
          </a:xfrm>
          <a:prstGeom prst="rect">
            <a:avLst/>
          </a:prstGeom>
        </p:spPr>
      </p:pic>
      <p:pic>
        <p:nvPicPr>
          <p:cNvPr id="14" name="Picture 13" descr="A picture containing text, sitting, laying, table&#10;&#10;Description automatically generated">
            <a:extLst>
              <a:ext uri="{FF2B5EF4-FFF2-40B4-BE49-F238E27FC236}">
                <a16:creationId xmlns:a16="http://schemas.microsoft.com/office/drawing/2014/main" id="{E3690996-425B-1B40-981A-8684AE973B58}"/>
              </a:ext>
            </a:extLst>
          </p:cNvPr>
          <p:cNvPicPr>
            <a:picLocks noChangeAspect="1"/>
          </p:cNvPicPr>
          <p:nvPr/>
        </p:nvPicPr>
        <p:blipFill>
          <a:blip r:embed="rId7"/>
          <a:stretch>
            <a:fillRect/>
          </a:stretch>
        </p:blipFill>
        <p:spPr>
          <a:xfrm>
            <a:off x="6773430" y="3673983"/>
            <a:ext cx="1913913" cy="2558708"/>
          </a:xfrm>
          <a:prstGeom prst="rect">
            <a:avLst/>
          </a:prstGeom>
        </p:spPr>
      </p:pic>
      <p:pic>
        <p:nvPicPr>
          <p:cNvPr id="16" name="Picture 15" descr="A close up of a newspaper&#10;&#10;Description automatically generated">
            <a:extLst>
              <a:ext uri="{FF2B5EF4-FFF2-40B4-BE49-F238E27FC236}">
                <a16:creationId xmlns:a16="http://schemas.microsoft.com/office/drawing/2014/main" id="{AAB9EA3D-899B-3749-807A-61F9EBFD1A74}"/>
              </a:ext>
            </a:extLst>
          </p:cNvPr>
          <p:cNvPicPr>
            <a:picLocks noChangeAspect="1"/>
          </p:cNvPicPr>
          <p:nvPr/>
        </p:nvPicPr>
        <p:blipFill>
          <a:blip r:embed="rId8"/>
          <a:stretch>
            <a:fillRect/>
          </a:stretch>
        </p:blipFill>
        <p:spPr>
          <a:xfrm>
            <a:off x="8832867" y="3665223"/>
            <a:ext cx="2039811" cy="2607277"/>
          </a:xfrm>
          <a:prstGeom prst="rect">
            <a:avLst/>
          </a:prstGeom>
        </p:spPr>
      </p:pic>
      <p:sp>
        <p:nvSpPr>
          <p:cNvPr id="13" name="Footer Placeholder 4">
            <a:extLst>
              <a:ext uri="{FF2B5EF4-FFF2-40B4-BE49-F238E27FC236}">
                <a16:creationId xmlns:a16="http://schemas.microsoft.com/office/drawing/2014/main" id="{8900430B-AAB3-6542-A760-C9D1F3C38C83}"/>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10112043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picture containing graphical user interface, text&#10;&#10;Description automatically generated">
            <a:extLst>
              <a:ext uri="{FF2B5EF4-FFF2-40B4-BE49-F238E27FC236}">
                <a16:creationId xmlns:a16="http://schemas.microsoft.com/office/drawing/2014/main" id="{622D34F9-F4EB-554F-9F38-691EB0D646F6}"/>
              </a:ext>
            </a:extLst>
          </p:cNvPr>
          <p:cNvPicPr>
            <a:picLocks noGrp="1" noChangeAspect="1"/>
          </p:cNvPicPr>
          <p:nvPr>
            <p:ph idx="1"/>
          </p:nvPr>
        </p:nvPicPr>
        <p:blipFill rotWithShape="1">
          <a:blip r:embed="rId3"/>
          <a:srcRect r="4446" b="1"/>
          <a:stretch/>
        </p:blipFill>
        <p:spPr>
          <a:xfrm>
            <a:off x="20" y="10"/>
            <a:ext cx="12191980" cy="6857990"/>
          </a:xfrm>
          <a:noFill/>
        </p:spPr>
      </p:pic>
      <p:sp>
        <p:nvSpPr>
          <p:cNvPr id="4" name="Date Placeholder 3" hidden="1">
            <a:extLst>
              <a:ext uri="{FF2B5EF4-FFF2-40B4-BE49-F238E27FC236}">
                <a16:creationId xmlns:a16="http://schemas.microsoft.com/office/drawing/2014/main" id="{BA49FDB4-7856-8F42-874A-A310F5732E52}"/>
              </a:ext>
            </a:extLst>
          </p:cNvPr>
          <p:cNvSpPr>
            <a:spLocks noGrp="1"/>
          </p:cNvSpPr>
          <p:nvPr>
            <p:ph type="dt" sz="half" idx="10"/>
          </p:nvPr>
        </p:nvSpPr>
        <p:spPr/>
        <p:txBody>
          <a:bodyPr/>
          <a:lstStyle/>
          <a:p>
            <a:pPr>
              <a:spcAft>
                <a:spcPts val="600"/>
              </a:spcAft>
            </a:pPr>
            <a:fld id="{0C058645-6F24-9C43-8FC3-443F02031404}" type="datetime1">
              <a:rPr lang="en-US" smtClean="0"/>
              <a:pPr>
                <a:spcAft>
                  <a:spcPts val="600"/>
                </a:spcAft>
              </a:pPr>
              <a:t>11/24/21</a:t>
            </a:fld>
            <a:endParaRPr lang="en-US"/>
          </a:p>
        </p:txBody>
      </p:sp>
      <p:sp>
        <p:nvSpPr>
          <p:cNvPr id="5" name="Slide Number Placeholder 4" hidden="1">
            <a:extLst>
              <a:ext uri="{FF2B5EF4-FFF2-40B4-BE49-F238E27FC236}">
                <a16:creationId xmlns:a16="http://schemas.microsoft.com/office/drawing/2014/main" id="{653D2BC4-A3B4-8143-8390-6BC970900CE6}"/>
              </a:ext>
            </a:extLst>
          </p:cNvPr>
          <p:cNvSpPr>
            <a:spLocks noGrp="1"/>
          </p:cNvSpPr>
          <p:nvPr>
            <p:ph type="sldNum" sz="quarter" idx="12"/>
          </p:nvPr>
        </p:nvSpPr>
        <p:spPr/>
        <p:txBody>
          <a:bodyPr>
            <a:normAutofit/>
          </a:bodyPr>
          <a:lstStyle/>
          <a:p>
            <a:pPr>
              <a:lnSpc>
                <a:spcPct val="90000"/>
              </a:lnSpc>
              <a:spcAft>
                <a:spcPts val="600"/>
              </a:spcAft>
            </a:pPr>
            <a:fld id="{4FAB73BC-B049-4115-A692-8D63A059BFB8}" type="slidenum">
              <a:rPr lang="en-US" smtClean="0"/>
              <a:pPr>
                <a:lnSpc>
                  <a:spcPct val="90000"/>
                </a:lnSpc>
                <a:spcAft>
                  <a:spcPts val="600"/>
                </a:spcAft>
              </a:pPr>
              <a:t>17</a:t>
            </a:fld>
            <a:endParaRPr lang="en-US"/>
          </a:p>
        </p:txBody>
      </p:sp>
      <p:sp>
        <p:nvSpPr>
          <p:cNvPr id="6" name="Footer Placeholder 5">
            <a:extLst>
              <a:ext uri="{FF2B5EF4-FFF2-40B4-BE49-F238E27FC236}">
                <a16:creationId xmlns:a16="http://schemas.microsoft.com/office/drawing/2014/main" id="{12824A9D-FD4B-A441-B7AE-1B27CD6D4BE5}"/>
              </a:ext>
            </a:extLst>
          </p:cNvPr>
          <p:cNvSpPr>
            <a:spLocks noGrp="1"/>
          </p:cNvSpPr>
          <p:nvPr>
            <p:ph type="ftr" sz="quarter" idx="3"/>
          </p:nvPr>
        </p:nvSpPr>
        <p:spPr/>
        <p:txBody>
          <a:bodyPr/>
          <a:lstStyle/>
          <a:p>
            <a:pPr>
              <a:spcAft>
                <a:spcPts val="600"/>
              </a:spcAft>
            </a:pPr>
            <a:r>
              <a:rPr lang="en-US"/>
              <a:t>UCL GIS for Geoscientists- Session 3- Intermediate GIS</a:t>
            </a:r>
          </a:p>
          <a:p>
            <a:pPr>
              <a:spcAft>
                <a:spcPts val="600"/>
              </a:spcAft>
            </a:pPr>
            <a:r>
              <a:rPr lang="en-US"/>
              <a:t>Presented by N.D. Barber (Cambridge) ndb38@cam.ac.uk</a:t>
            </a:r>
          </a:p>
        </p:txBody>
      </p:sp>
    </p:spTree>
    <p:extLst>
      <p:ext uri="{BB962C8B-B14F-4D97-AF65-F5344CB8AC3E}">
        <p14:creationId xmlns:p14="http://schemas.microsoft.com/office/powerpoint/2010/main" val="13825803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E56FE-640C-774F-A2D5-CEE694829B1A}"/>
              </a:ext>
            </a:extLst>
          </p:cNvPr>
          <p:cNvSpPr>
            <a:spLocks noGrp="1"/>
          </p:cNvSpPr>
          <p:nvPr>
            <p:ph type="title"/>
          </p:nvPr>
        </p:nvSpPr>
        <p:spPr>
          <a:xfrm>
            <a:off x="1261872" y="-281280"/>
            <a:ext cx="9418320" cy="4041648"/>
          </a:xfrm>
        </p:spPr>
        <p:txBody>
          <a:bodyPr/>
          <a:lstStyle/>
          <a:p>
            <a:pPr algn="ctr"/>
            <a:r>
              <a:rPr lang="en-US" dirty="0"/>
              <a:t>Acknowledgements</a:t>
            </a:r>
            <a:br>
              <a:rPr lang="en-US" dirty="0"/>
            </a:br>
            <a:br>
              <a:rPr lang="en-US" dirty="0"/>
            </a:br>
            <a:endParaRPr lang="en-US" dirty="0"/>
          </a:p>
        </p:txBody>
      </p:sp>
      <p:sp>
        <p:nvSpPr>
          <p:cNvPr id="3" name="Text Placeholder 2">
            <a:extLst>
              <a:ext uri="{FF2B5EF4-FFF2-40B4-BE49-F238E27FC236}">
                <a16:creationId xmlns:a16="http://schemas.microsoft.com/office/drawing/2014/main" id="{9CB1171A-59BA-7F4E-AEE7-EC90407B12D7}"/>
              </a:ext>
            </a:extLst>
          </p:cNvPr>
          <p:cNvSpPr>
            <a:spLocks noGrp="1"/>
          </p:cNvSpPr>
          <p:nvPr>
            <p:ph type="body" idx="1"/>
          </p:nvPr>
        </p:nvSpPr>
        <p:spPr/>
        <p:txBody>
          <a:bodyPr>
            <a:normAutofit/>
          </a:bodyPr>
          <a:lstStyle/>
          <a:p>
            <a:pPr algn="ctr"/>
            <a:r>
              <a:rPr lang="en-US" dirty="0"/>
              <a:t>Thank you to McGill University (Cat Crotty), University College London (Emma Liu), and the Volcano Magmatic Studies Group (Claire Harnett and Emma Watts) for helping to shape the course, and for providing a platform where I can share my love of GIS with you! </a:t>
            </a:r>
          </a:p>
        </p:txBody>
      </p:sp>
      <p:sp>
        <p:nvSpPr>
          <p:cNvPr id="4" name="Date Placeholder 3">
            <a:extLst>
              <a:ext uri="{FF2B5EF4-FFF2-40B4-BE49-F238E27FC236}">
                <a16:creationId xmlns:a16="http://schemas.microsoft.com/office/drawing/2014/main" id="{6167F1B1-98E7-9341-90C2-8452D55E2F7D}"/>
              </a:ext>
            </a:extLst>
          </p:cNvPr>
          <p:cNvSpPr>
            <a:spLocks noGrp="1"/>
          </p:cNvSpPr>
          <p:nvPr>
            <p:ph type="dt" sz="half" idx="10"/>
          </p:nvPr>
        </p:nvSpPr>
        <p:spPr/>
        <p:txBody>
          <a:bodyPr/>
          <a:lstStyle/>
          <a:p>
            <a:fld id="{453754D5-8BE9-294A-B481-283E1E39E0CC}" type="datetime1">
              <a:rPr lang="en-US" smtClean="0"/>
              <a:t>11/24/21</a:t>
            </a:fld>
            <a:endParaRPr lang="en-US" dirty="0"/>
          </a:p>
        </p:txBody>
      </p:sp>
      <p:sp>
        <p:nvSpPr>
          <p:cNvPr id="6" name="Slide Number Placeholder 5">
            <a:extLst>
              <a:ext uri="{FF2B5EF4-FFF2-40B4-BE49-F238E27FC236}">
                <a16:creationId xmlns:a16="http://schemas.microsoft.com/office/drawing/2014/main" id="{1121D2DD-A72B-6842-8926-602019D8AF3F}"/>
              </a:ext>
            </a:extLst>
          </p:cNvPr>
          <p:cNvSpPr>
            <a:spLocks noGrp="1"/>
          </p:cNvSpPr>
          <p:nvPr>
            <p:ph type="sldNum" sz="quarter" idx="12"/>
          </p:nvPr>
        </p:nvSpPr>
        <p:spPr/>
        <p:txBody>
          <a:bodyPr>
            <a:normAutofit lnSpcReduction="10000"/>
          </a:bodyPr>
          <a:lstStyle/>
          <a:p>
            <a:fld id="{4FAB73BC-B049-4115-A692-8D63A059BFB8}" type="slidenum">
              <a:rPr lang="en-US" smtClean="0"/>
              <a:t>18</a:t>
            </a:fld>
            <a:endParaRPr lang="en-US" dirty="0"/>
          </a:p>
        </p:txBody>
      </p:sp>
      <p:pic>
        <p:nvPicPr>
          <p:cNvPr id="12" name="Picture 11" descr="A close up of a logo&#10;&#10;Description automatically generated">
            <a:extLst>
              <a:ext uri="{FF2B5EF4-FFF2-40B4-BE49-F238E27FC236}">
                <a16:creationId xmlns:a16="http://schemas.microsoft.com/office/drawing/2014/main" id="{3C112B4E-CCC1-C14F-99B4-F1652235D3B8}"/>
              </a:ext>
            </a:extLst>
          </p:cNvPr>
          <p:cNvPicPr>
            <a:picLocks noChangeAspect="1"/>
          </p:cNvPicPr>
          <p:nvPr/>
        </p:nvPicPr>
        <p:blipFill>
          <a:blip r:embed="rId2"/>
          <a:stretch>
            <a:fillRect/>
          </a:stretch>
        </p:blipFill>
        <p:spPr>
          <a:xfrm>
            <a:off x="640864" y="2289305"/>
            <a:ext cx="2285625" cy="1942781"/>
          </a:xfrm>
          <a:prstGeom prst="rect">
            <a:avLst/>
          </a:prstGeom>
        </p:spPr>
      </p:pic>
      <p:pic>
        <p:nvPicPr>
          <p:cNvPr id="8" name="Picture 7" descr="A close up of a sign&#10;&#10;Description automatically generated">
            <a:extLst>
              <a:ext uri="{FF2B5EF4-FFF2-40B4-BE49-F238E27FC236}">
                <a16:creationId xmlns:a16="http://schemas.microsoft.com/office/drawing/2014/main" id="{AEF274A0-D3CC-1C4A-AC44-488ED6296EB3}"/>
              </a:ext>
            </a:extLst>
          </p:cNvPr>
          <p:cNvPicPr>
            <a:picLocks noChangeAspect="1"/>
          </p:cNvPicPr>
          <p:nvPr/>
        </p:nvPicPr>
        <p:blipFill>
          <a:blip r:embed="rId3"/>
          <a:stretch>
            <a:fillRect/>
          </a:stretch>
        </p:blipFill>
        <p:spPr>
          <a:xfrm>
            <a:off x="2918104" y="2292222"/>
            <a:ext cx="1563544" cy="1980489"/>
          </a:xfrm>
          <a:prstGeom prst="rect">
            <a:avLst/>
          </a:prstGeom>
        </p:spPr>
      </p:pic>
      <p:sp>
        <p:nvSpPr>
          <p:cNvPr id="10" name="Footer Placeholder 4">
            <a:extLst>
              <a:ext uri="{FF2B5EF4-FFF2-40B4-BE49-F238E27FC236}">
                <a16:creationId xmlns:a16="http://schemas.microsoft.com/office/drawing/2014/main" id="{A751C1C6-C770-2E4F-9AF0-5179624D0010}"/>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pic>
        <p:nvPicPr>
          <p:cNvPr id="13" name="Picture 12" descr="Logo&#10;&#10;Description automatically generated">
            <a:extLst>
              <a:ext uri="{FF2B5EF4-FFF2-40B4-BE49-F238E27FC236}">
                <a16:creationId xmlns:a16="http://schemas.microsoft.com/office/drawing/2014/main" id="{313F2278-BECB-9F42-8E6C-E449A6DE0B96}"/>
              </a:ext>
            </a:extLst>
          </p:cNvPr>
          <p:cNvPicPr>
            <a:picLocks noChangeAspect="1"/>
          </p:cNvPicPr>
          <p:nvPr/>
        </p:nvPicPr>
        <p:blipFill>
          <a:blip r:embed="rId4"/>
          <a:stretch>
            <a:fillRect/>
          </a:stretch>
        </p:blipFill>
        <p:spPr>
          <a:xfrm>
            <a:off x="4700239" y="3351453"/>
            <a:ext cx="2791522" cy="817829"/>
          </a:xfrm>
          <a:prstGeom prst="rect">
            <a:avLst/>
          </a:prstGeom>
        </p:spPr>
      </p:pic>
      <p:pic>
        <p:nvPicPr>
          <p:cNvPr id="17" name="Picture 16" descr="Logo&#10;&#10;Description automatically generated">
            <a:extLst>
              <a:ext uri="{FF2B5EF4-FFF2-40B4-BE49-F238E27FC236}">
                <a16:creationId xmlns:a16="http://schemas.microsoft.com/office/drawing/2014/main" id="{C0E4B7C9-3DB0-454E-AB4A-DE7A2139A6BA}"/>
              </a:ext>
            </a:extLst>
          </p:cNvPr>
          <p:cNvPicPr>
            <a:picLocks noChangeAspect="1"/>
          </p:cNvPicPr>
          <p:nvPr/>
        </p:nvPicPr>
        <p:blipFill>
          <a:blip r:embed="rId5"/>
          <a:stretch>
            <a:fillRect/>
          </a:stretch>
        </p:blipFill>
        <p:spPr>
          <a:xfrm>
            <a:off x="4630544" y="2259360"/>
            <a:ext cx="2857500" cy="800100"/>
          </a:xfrm>
          <a:prstGeom prst="rect">
            <a:avLst/>
          </a:prstGeom>
        </p:spPr>
      </p:pic>
      <p:pic>
        <p:nvPicPr>
          <p:cNvPr id="19" name="Picture 18" descr="A picture containing text, clipart&#10;&#10;Description automatically generated">
            <a:extLst>
              <a:ext uri="{FF2B5EF4-FFF2-40B4-BE49-F238E27FC236}">
                <a16:creationId xmlns:a16="http://schemas.microsoft.com/office/drawing/2014/main" id="{53B1DE41-7D40-A94A-9693-90E44F4F2D9F}"/>
              </a:ext>
            </a:extLst>
          </p:cNvPr>
          <p:cNvPicPr>
            <a:picLocks noChangeAspect="1"/>
          </p:cNvPicPr>
          <p:nvPr/>
        </p:nvPicPr>
        <p:blipFill>
          <a:blip r:embed="rId6"/>
          <a:stretch>
            <a:fillRect/>
          </a:stretch>
        </p:blipFill>
        <p:spPr>
          <a:xfrm>
            <a:off x="7658099" y="2438313"/>
            <a:ext cx="1244415" cy="1702884"/>
          </a:xfrm>
          <a:prstGeom prst="rect">
            <a:avLst/>
          </a:prstGeom>
        </p:spPr>
      </p:pic>
      <p:pic>
        <p:nvPicPr>
          <p:cNvPr id="21" name="Picture 20" descr="Logo, company name&#10;&#10;Description automatically generated">
            <a:extLst>
              <a:ext uri="{FF2B5EF4-FFF2-40B4-BE49-F238E27FC236}">
                <a16:creationId xmlns:a16="http://schemas.microsoft.com/office/drawing/2014/main" id="{A6A8AC3D-CADE-A148-9871-A9BDD02056E4}"/>
              </a:ext>
            </a:extLst>
          </p:cNvPr>
          <p:cNvPicPr>
            <a:picLocks noChangeAspect="1"/>
          </p:cNvPicPr>
          <p:nvPr/>
        </p:nvPicPr>
        <p:blipFill>
          <a:blip r:embed="rId7"/>
          <a:stretch>
            <a:fillRect/>
          </a:stretch>
        </p:blipFill>
        <p:spPr>
          <a:xfrm>
            <a:off x="8902514" y="2270450"/>
            <a:ext cx="1980490" cy="1980490"/>
          </a:xfrm>
          <a:prstGeom prst="rect">
            <a:avLst/>
          </a:prstGeom>
        </p:spPr>
      </p:pic>
    </p:spTree>
    <p:extLst>
      <p:ext uri="{BB962C8B-B14F-4D97-AF65-F5344CB8AC3E}">
        <p14:creationId xmlns:p14="http://schemas.microsoft.com/office/powerpoint/2010/main" val="13582266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BC6619-6DAB-4A47-B310-BF0FD4964B99}"/>
              </a:ext>
            </a:extLst>
          </p:cNvPr>
          <p:cNvSpPr>
            <a:spLocks noGrp="1"/>
          </p:cNvSpPr>
          <p:nvPr>
            <p:ph type="title"/>
          </p:nvPr>
        </p:nvSpPr>
        <p:spPr/>
        <p:txBody>
          <a:bodyPr/>
          <a:lstStyle/>
          <a:p>
            <a:r>
              <a:rPr lang="en-US" dirty="0"/>
              <a:t>New Supplementary Lectures!</a:t>
            </a:r>
          </a:p>
        </p:txBody>
      </p:sp>
      <p:sp>
        <p:nvSpPr>
          <p:cNvPr id="3" name="Content Placeholder 2">
            <a:extLst>
              <a:ext uri="{FF2B5EF4-FFF2-40B4-BE49-F238E27FC236}">
                <a16:creationId xmlns:a16="http://schemas.microsoft.com/office/drawing/2014/main" id="{ED9B6A2E-6661-CE48-8347-69054370C527}"/>
              </a:ext>
            </a:extLst>
          </p:cNvPr>
          <p:cNvSpPr>
            <a:spLocks noGrp="1"/>
          </p:cNvSpPr>
          <p:nvPr>
            <p:ph idx="1"/>
          </p:nvPr>
        </p:nvSpPr>
        <p:spPr/>
        <p:txBody>
          <a:bodyPr/>
          <a:lstStyle/>
          <a:p>
            <a:r>
              <a:rPr lang="en-US" dirty="0"/>
              <a:t>Supplementary Lecture #5: Exercise #1 Part 1</a:t>
            </a:r>
          </a:p>
          <a:p>
            <a:pPr lvl="1"/>
            <a:r>
              <a:rPr lang="en-US" dirty="0"/>
              <a:t>Data import, manipulation, and analysis</a:t>
            </a:r>
          </a:p>
          <a:p>
            <a:r>
              <a:rPr lang="en-US" dirty="0"/>
              <a:t>Supplementary Lecture #6: Exercise #1 Part 2</a:t>
            </a:r>
          </a:p>
          <a:p>
            <a:pPr lvl="1"/>
            <a:r>
              <a:rPr lang="en-US" dirty="0"/>
              <a:t>Layer symbology, Layout Manager, Designing a Map</a:t>
            </a:r>
          </a:p>
          <a:p>
            <a:pPr lvl="1"/>
            <a:endParaRPr lang="en-US" dirty="0"/>
          </a:p>
          <a:p>
            <a:pPr lvl="1"/>
            <a:endParaRPr lang="en-US" dirty="0"/>
          </a:p>
          <a:p>
            <a:pPr lvl="1"/>
            <a:endParaRPr lang="en-US" dirty="0"/>
          </a:p>
          <a:p>
            <a:pPr marL="274320" lvl="1" indent="0">
              <a:buNone/>
            </a:pPr>
            <a:r>
              <a:rPr lang="en-US" dirty="0"/>
              <a:t>You can find these on </a:t>
            </a:r>
            <a:r>
              <a:rPr lang="en-US" dirty="0" err="1"/>
              <a:t>Youtube</a:t>
            </a:r>
            <a:r>
              <a:rPr lang="en-US" dirty="0"/>
              <a:t>!</a:t>
            </a:r>
          </a:p>
        </p:txBody>
      </p:sp>
      <p:sp>
        <p:nvSpPr>
          <p:cNvPr id="4" name="Date Placeholder 3">
            <a:extLst>
              <a:ext uri="{FF2B5EF4-FFF2-40B4-BE49-F238E27FC236}">
                <a16:creationId xmlns:a16="http://schemas.microsoft.com/office/drawing/2014/main" id="{A7708A1B-0F29-294D-A0F6-AA08562F4A2D}"/>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F16FE054-1091-354A-B9DC-B98C8F6BEF03}"/>
              </a:ext>
            </a:extLst>
          </p:cNvPr>
          <p:cNvSpPr>
            <a:spLocks noGrp="1"/>
          </p:cNvSpPr>
          <p:nvPr>
            <p:ph type="sldNum" sz="quarter" idx="12"/>
          </p:nvPr>
        </p:nvSpPr>
        <p:spPr/>
        <p:txBody>
          <a:bodyPr>
            <a:normAutofit lnSpcReduction="10000"/>
          </a:bodyPr>
          <a:lstStyle/>
          <a:p>
            <a:fld id="{4FAB73BC-B049-4115-A692-8D63A059BFB8}" type="slidenum">
              <a:rPr lang="en-US" smtClean="0"/>
              <a:t>1</a:t>
            </a:fld>
            <a:endParaRPr lang="en-US" dirty="0"/>
          </a:p>
        </p:txBody>
      </p:sp>
      <p:sp>
        <p:nvSpPr>
          <p:cNvPr id="7" name="Footer Placeholder 4">
            <a:extLst>
              <a:ext uri="{FF2B5EF4-FFF2-40B4-BE49-F238E27FC236}">
                <a16:creationId xmlns:a16="http://schemas.microsoft.com/office/drawing/2014/main" id="{23CA319E-ACDF-094D-BE92-8AF51A657107}"/>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19370200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ABBFE-CEFD-6846-BF16-38A7808978FC}"/>
              </a:ext>
            </a:extLst>
          </p:cNvPr>
          <p:cNvSpPr>
            <a:spLocks noGrp="1"/>
          </p:cNvSpPr>
          <p:nvPr>
            <p:ph type="title"/>
          </p:nvPr>
        </p:nvSpPr>
        <p:spPr>
          <a:xfrm>
            <a:off x="3498445" y="2405149"/>
            <a:ext cx="9692640" cy="1325562"/>
          </a:xfrm>
        </p:spPr>
        <p:txBody>
          <a:bodyPr/>
          <a:lstStyle/>
          <a:p>
            <a:r>
              <a:rPr lang="en-US" dirty="0"/>
              <a:t>Thank You </a:t>
            </a:r>
            <a:r>
              <a:rPr lang="en-US" dirty="0">
                <a:sym typeface="Wingdings" pitchFamily="2" charset="2"/>
              </a:rPr>
              <a:t></a:t>
            </a:r>
            <a:br>
              <a:rPr lang="en-US" dirty="0">
                <a:sym typeface="Wingdings" pitchFamily="2" charset="2"/>
              </a:rPr>
            </a:br>
            <a:r>
              <a:rPr lang="en-US" dirty="0">
                <a:sym typeface="Wingdings" pitchFamily="2" charset="2"/>
              </a:rPr>
              <a:t>Happy GIS-</a:t>
            </a:r>
            <a:r>
              <a:rPr lang="en-US" dirty="0" err="1">
                <a:sym typeface="Wingdings" pitchFamily="2" charset="2"/>
              </a:rPr>
              <a:t>ing</a:t>
            </a:r>
            <a:r>
              <a:rPr lang="en-US" dirty="0">
                <a:sym typeface="Wingdings" pitchFamily="2" charset="2"/>
              </a:rPr>
              <a:t>!</a:t>
            </a:r>
            <a:endParaRPr lang="en-US" dirty="0"/>
          </a:p>
        </p:txBody>
      </p:sp>
      <p:sp>
        <p:nvSpPr>
          <p:cNvPr id="3" name="Date Placeholder 2">
            <a:extLst>
              <a:ext uri="{FF2B5EF4-FFF2-40B4-BE49-F238E27FC236}">
                <a16:creationId xmlns:a16="http://schemas.microsoft.com/office/drawing/2014/main" id="{B238B287-6F55-7341-8743-70D52545E7CC}"/>
              </a:ext>
            </a:extLst>
          </p:cNvPr>
          <p:cNvSpPr>
            <a:spLocks noGrp="1"/>
          </p:cNvSpPr>
          <p:nvPr>
            <p:ph type="dt" sz="half" idx="10"/>
          </p:nvPr>
        </p:nvSpPr>
        <p:spPr/>
        <p:txBody>
          <a:bodyPr/>
          <a:lstStyle/>
          <a:p>
            <a:fld id="{36C54D54-7A92-A645-BFCE-8BE6B8068A7A}" type="datetime1">
              <a:rPr lang="en-US" smtClean="0"/>
              <a:t>11/24/21</a:t>
            </a:fld>
            <a:endParaRPr lang="en-US" dirty="0"/>
          </a:p>
        </p:txBody>
      </p:sp>
      <p:sp>
        <p:nvSpPr>
          <p:cNvPr id="4" name="Slide Number Placeholder 3">
            <a:extLst>
              <a:ext uri="{FF2B5EF4-FFF2-40B4-BE49-F238E27FC236}">
                <a16:creationId xmlns:a16="http://schemas.microsoft.com/office/drawing/2014/main" id="{38B00090-D6EE-CA43-98C3-D61FBE574401}"/>
              </a:ext>
            </a:extLst>
          </p:cNvPr>
          <p:cNvSpPr>
            <a:spLocks noGrp="1"/>
          </p:cNvSpPr>
          <p:nvPr>
            <p:ph type="sldNum" sz="quarter" idx="12"/>
          </p:nvPr>
        </p:nvSpPr>
        <p:spPr/>
        <p:txBody>
          <a:bodyPr>
            <a:normAutofit lnSpcReduction="10000"/>
          </a:bodyPr>
          <a:lstStyle/>
          <a:p>
            <a:fld id="{4FAB73BC-B049-4115-A692-8D63A059BFB8}" type="slidenum">
              <a:rPr lang="en-US" smtClean="0"/>
              <a:t>19</a:t>
            </a:fld>
            <a:endParaRPr lang="en-US" dirty="0"/>
          </a:p>
        </p:txBody>
      </p:sp>
      <p:sp>
        <p:nvSpPr>
          <p:cNvPr id="6" name="Footer Placeholder 4">
            <a:extLst>
              <a:ext uri="{FF2B5EF4-FFF2-40B4-BE49-F238E27FC236}">
                <a16:creationId xmlns:a16="http://schemas.microsoft.com/office/drawing/2014/main" id="{F7E29FC6-E18D-6C49-8C65-7BC4AD371C07}"/>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8941393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D3045-39F0-9D47-9C6B-9B90E79A8F17}"/>
              </a:ext>
            </a:extLst>
          </p:cNvPr>
          <p:cNvSpPr>
            <a:spLocks noGrp="1"/>
          </p:cNvSpPr>
          <p:nvPr>
            <p:ph type="title"/>
          </p:nvPr>
        </p:nvSpPr>
        <p:spPr/>
        <p:txBody>
          <a:bodyPr/>
          <a:lstStyle/>
          <a:p>
            <a:r>
              <a:rPr lang="en-US" dirty="0"/>
              <a:t>Reminder: apply a Critical GIS Lens</a:t>
            </a:r>
          </a:p>
        </p:txBody>
      </p:sp>
      <p:sp>
        <p:nvSpPr>
          <p:cNvPr id="3" name="Content Placeholder 2">
            <a:extLst>
              <a:ext uri="{FF2B5EF4-FFF2-40B4-BE49-F238E27FC236}">
                <a16:creationId xmlns:a16="http://schemas.microsoft.com/office/drawing/2014/main" id="{DE90005B-EC55-D442-813C-48E75C802FD6}"/>
              </a:ext>
            </a:extLst>
          </p:cNvPr>
          <p:cNvSpPr>
            <a:spLocks noGrp="1"/>
          </p:cNvSpPr>
          <p:nvPr>
            <p:ph idx="1"/>
          </p:nvPr>
        </p:nvSpPr>
        <p:spPr/>
        <p:txBody>
          <a:bodyPr/>
          <a:lstStyle/>
          <a:p>
            <a:r>
              <a:rPr lang="en-US" b="1" dirty="0"/>
              <a:t>How do we as geoscientists use maps? </a:t>
            </a:r>
          </a:p>
          <a:p>
            <a:r>
              <a:rPr lang="en-US" b="1" dirty="0"/>
              <a:t>What is the goal of making a map?</a:t>
            </a:r>
          </a:p>
          <a:p>
            <a:r>
              <a:rPr lang="en-US" b="1" dirty="0"/>
              <a:t>How do we access data? </a:t>
            </a:r>
          </a:p>
          <a:p>
            <a:r>
              <a:rPr lang="en-US" b="1" dirty="0"/>
              <a:t>Whose permission do we have to use that data?</a:t>
            </a:r>
          </a:p>
          <a:p>
            <a:r>
              <a:rPr lang="en-US" b="1" dirty="0"/>
              <a:t>What decisions do we make when we design a map that perpetuate inequity? </a:t>
            </a:r>
          </a:p>
          <a:p>
            <a:r>
              <a:rPr lang="en-US" b="1" dirty="0"/>
              <a:t>How do we ensure the results of our science have a positive impact on the people concerned?</a:t>
            </a:r>
          </a:p>
          <a:p>
            <a:endParaRPr lang="en-US" dirty="0"/>
          </a:p>
        </p:txBody>
      </p:sp>
      <p:sp>
        <p:nvSpPr>
          <p:cNvPr id="4" name="Date Placeholder 3">
            <a:extLst>
              <a:ext uri="{FF2B5EF4-FFF2-40B4-BE49-F238E27FC236}">
                <a16:creationId xmlns:a16="http://schemas.microsoft.com/office/drawing/2014/main" id="{CB24F363-55A4-7D44-B266-29AB10C2DA34}"/>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E05FBF64-CC13-4942-9931-E9BB1B9765D8}"/>
              </a:ext>
            </a:extLst>
          </p:cNvPr>
          <p:cNvSpPr>
            <a:spLocks noGrp="1"/>
          </p:cNvSpPr>
          <p:nvPr>
            <p:ph type="sldNum" sz="quarter" idx="12"/>
          </p:nvPr>
        </p:nvSpPr>
        <p:spPr/>
        <p:txBody>
          <a:bodyPr>
            <a:normAutofit lnSpcReduction="10000"/>
          </a:bodyPr>
          <a:lstStyle/>
          <a:p>
            <a:fld id="{4FAB73BC-B049-4115-A692-8D63A059BFB8}" type="slidenum">
              <a:rPr lang="en-US" smtClean="0"/>
              <a:t>2</a:t>
            </a:fld>
            <a:endParaRPr lang="en-US" dirty="0"/>
          </a:p>
        </p:txBody>
      </p:sp>
      <p:sp>
        <p:nvSpPr>
          <p:cNvPr id="7" name="Footer Placeholder 4">
            <a:extLst>
              <a:ext uri="{FF2B5EF4-FFF2-40B4-BE49-F238E27FC236}">
                <a16:creationId xmlns:a16="http://schemas.microsoft.com/office/drawing/2014/main" id="{2E5D7FB3-FBDB-7446-B64D-416DF6742A54}"/>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239129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A8B2AC-352B-8F4A-9D7A-6C546DE1107B}"/>
              </a:ext>
            </a:extLst>
          </p:cNvPr>
          <p:cNvSpPr>
            <a:spLocks noGrp="1"/>
          </p:cNvSpPr>
          <p:nvPr>
            <p:ph type="title"/>
          </p:nvPr>
        </p:nvSpPr>
        <p:spPr/>
        <p:txBody>
          <a:bodyPr/>
          <a:lstStyle/>
          <a:p>
            <a:r>
              <a:rPr lang="en-US" dirty="0"/>
              <a:t>Finishing Up From Session 3: </a:t>
            </a:r>
          </a:p>
        </p:txBody>
      </p:sp>
      <p:sp>
        <p:nvSpPr>
          <p:cNvPr id="4" name="Date Placeholder 3">
            <a:extLst>
              <a:ext uri="{FF2B5EF4-FFF2-40B4-BE49-F238E27FC236}">
                <a16:creationId xmlns:a16="http://schemas.microsoft.com/office/drawing/2014/main" id="{7DA4649F-889A-6546-8E0B-F5FD3539BC5C}"/>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F9504AF3-27B4-6B4E-83B8-B4BC988C5459}"/>
              </a:ext>
            </a:extLst>
          </p:cNvPr>
          <p:cNvSpPr>
            <a:spLocks noGrp="1"/>
          </p:cNvSpPr>
          <p:nvPr>
            <p:ph type="sldNum" sz="quarter" idx="12"/>
          </p:nvPr>
        </p:nvSpPr>
        <p:spPr/>
        <p:txBody>
          <a:bodyPr>
            <a:normAutofit lnSpcReduction="10000"/>
          </a:bodyPr>
          <a:lstStyle/>
          <a:p>
            <a:fld id="{4FAB73BC-B049-4115-A692-8D63A059BFB8}" type="slidenum">
              <a:rPr lang="en-US" smtClean="0"/>
              <a:t>3</a:t>
            </a:fld>
            <a:endParaRPr lang="en-US" dirty="0"/>
          </a:p>
        </p:txBody>
      </p:sp>
      <p:sp>
        <p:nvSpPr>
          <p:cNvPr id="7" name="Content Placeholder 2">
            <a:extLst>
              <a:ext uri="{FF2B5EF4-FFF2-40B4-BE49-F238E27FC236}">
                <a16:creationId xmlns:a16="http://schemas.microsoft.com/office/drawing/2014/main" id="{C5D51057-382C-7D44-8954-98B01AFB2D75}"/>
              </a:ext>
            </a:extLst>
          </p:cNvPr>
          <p:cNvSpPr>
            <a:spLocks noGrp="1"/>
          </p:cNvSpPr>
          <p:nvPr>
            <p:ph idx="1"/>
          </p:nvPr>
        </p:nvSpPr>
        <p:spPr>
          <a:xfrm>
            <a:off x="1261872" y="1828800"/>
            <a:ext cx="8595360" cy="4351337"/>
          </a:xfrm>
        </p:spPr>
        <p:txBody>
          <a:bodyPr>
            <a:normAutofit/>
          </a:bodyPr>
          <a:lstStyle/>
          <a:p>
            <a:r>
              <a:rPr lang="en-US" dirty="0"/>
              <a:t>Exercise #3: Landslide Risk</a:t>
            </a:r>
          </a:p>
          <a:p>
            <a:pPr lvl="1"/>
            <a:r>
              <a:rPr lang="en-US" dirty="0"/>
              <a:t>Importing precipitation data</a:t>
            </a:r>
          </a:p>
          <a:p>
            <a:pPr lvl="1"/>
            <a:r>
              <a:rPr lang="en-US" dirty="0"/>
              <a:t>Calculating Raster Slope</a:t>
            </a:r>
          </a:p>
          <a:p>
            <a:pPr lvl="1"/>
            <a:r>
              <a:rPr lang="en-US" dirty="0"/>
              <a:t>Rasterize rainfall</a:t>
            </a:r>
          </a:p>
          <a:p>
            <a:pPr lvl="1"/>
            <a:r>
              <a:rPr lang="en-US" dirty="0"/>
              <a:t>Use raster calculator</a:t>
            </a:r>
          </a:p>
          <a:p>
            <a:r>
              <a:rPr lang="en-US" dirty="0"/>
              <a:t>Advanced Formatting/Symbology</a:t>
            </a:r>
          </a:p>
          <a:p>
            <a:pPr lvl="1"/>
            <a:r>
              <a:rPr lang="en-US" dirty="0"/>
              <a:t>Line Symbology</a:t>
            </a:r>
          </a:p>
          <a:p>
            <a:pPr lvl="1"/>
            <a:r>
              <a:rPr lang="en-US" dirty="0"/>
              <a:t>Draw Effects</a:t>
            </a:r>
          </a:p>
          <a:p>
            <a:pPr lvl="1"/>
            <a:r>
              <a:rPr lang="en-US" dirty="0"/>
              <a:t>Heatmaps</a:t>
            </a:r>
          </a:p>
          <a:p>
            <a:pPr lvl="1"/>
            <a:r>
              <a:rPr lang="en-US" dirty="0"/>
              <a:t>Raster Viz.</a:t>
            </a:r>
          </a:p>
          <a:p>
            <a:pPr lvl="1"/>
            <a:r>
              <a:rPr lang="en-US" dirty="0"/>
              <a:t>3D Viewer</a:t>
            </a:r>
          </a:p>
          <a:p>
            <a:pPr marL="274320" lvl="1" indent="0">
              <a:buNone/>
            </a:pPr>
            <a:endParaRPr lang="en-US" dirty="0"/>
          </a:p>
          <a:p>
            <a:pPr marL="0" indent="0">
              <a:buNone/>
            </a:pPr>
            <a:endParaRPr lang="en-US" dirty="0"/>
          </a:p>
          <a:p>
            <a:pPr lvl="1"/>
            <a:endParaRPr lang="en-US" dirty="0"/>
          </a:p>
          <a:p>
            <a:endParaRPr lang="en-US" dirty="0"/>
          </a:p>
          <a:p>
            <a:pPr lvl="1"/>
            <a:endParaRPr lang="en-US" dirty="0"/>
          </a:p>
        </p:txBody>
      </p:sp>
      <p:sp>
        <p:nvSpPr>
          <p:cNvPr id="8" name="Footer Placeholder 4">
            <a:extLst>
              <a:ext uri="{FF2B5EF4-FFF2-40B4-BE49-F238E27FC236}">
                <a16:creationId xmlns:a16="http://schemas.microsoft.com/office/drawing/2014/main" id="{B530AA2A-EFE0-D941-B960-7D71E6BAC79A}"/>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66181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FB6347-02A0-3147-AB22-A2E41144C8EE}"/>
              </a:ext>
            </a:extLst>
          </p:cNvPr>
          <p:cNvSpPr>
            <a:spLocks noGrp="1"/>
          </p:cNvSpPr>
          <p:nvPr>
            <p:ph type="title"/>
          </p:nvPr>
        </p:nvSpPr>
        <p:spPr/>
        <p:txBody>
          <a:bodyPr/>
          <a:lstStyle/>
          <a:p>
            <a:r>
              <a:rPr lang="en-US" dirty="0"/>
              <a:t>Advanced Material</a:t>
            </a:r>
          </a:p>
        </p:txBody>
      </p:sp>
      <p:sp>
        <p:nvSpPr>
          <p:cNvPr id="3" name="Text Placeholder 2">
            <a:extLst>
              <a:ext uri="{FF2B5EF4-FFF2-40B4-BE49-F238E27FC236}">
                <a16:creationId xmlns:a16="http://schemas.microsoft.com/office/drawing/2014/main" id="{2D6B2847-2D45-3A4A-8708-159B2B1352B8}"/>
              </a:ext>
            </a:extLst>
          </p:cNvPr>
          <p:cNvSpPr>
            <a:spLocks noGrp="1"/>
          </p:cNvSpPr>
          <p:nvPr>
            <p:ph type="body" idx="1"/>
          </p:nvPr>
        </p:nvSpPr>
        <p:spPr/>
        <p:txBody>
          <a:bodyPr>
            <a:normAutofit/>
          </a:bodyPr>
          <a:lstStyle/>
          <a:p>
            <a:r>
              <a:rPr lang="en-US" dirty="0"/>
              <a:t>Database Connections | Model Builder | Python | Google Earth Engine</a:t>
            </a:r>
          </a:p>
          <a:p>
            <a:endParaRPr lang="en-US" dirty="0"/>
          </a:p>
        </p:txBody>
      </p:sp>
      <p:sp>
        <p:nvSpPr>
          <p:cNvPr id="4" name="Date Placeholder 3">
            <a:extLst>
              <a:ext uri="{FF2B5EF4-FFF2-40B4-BE49-F238E27FC236}">
                <a16:creationId xmlns:a16="http://schemas.microsoft.com/office/drawing/2014/main" id="{A7BDEF8A-9A20-BE4A-B4AB-DCB9E15CEA2D}"/>
              </a:ext>
            </a:extLst>
          </p:cNvPr>
          <p:cNvSpPr>
            <a:spLocks noGrp="1"/>
          </p:cNvSpPr>
          <p:nvPr>
            <p:ph type="dt" sz="half" idx="10"/>
          </p:nvPr>
        </p:nvSpPr>
        <p:spPr/>
        <p:txBody>
          <a:bodyPr/>
          <a:lstStyle/>
          <a:p>
            <a:fld id="{453754D5-8BE9-294A-B481-283E1E39E0CC}" type="datetime1">
              <a:rPr lang="en-US" smtClean="0"/>
              <a:t>11/24/21</a:t>
            </a:fld>
            <a:endParaRPr lang="en-US" dirty="0"/>
          </a:p>
        </p:txBody>
      </p:sp>
      <p:sp>
        <p:nvSpPr>
          <p:cNvPr id="5" name="Slide Number Placeholder 4">
            <a:extLst>
              <a:ext uri="{FF2B5EF4-FFF2-40B4-BE49-F238E27FC236}">
                <a16:creationId xmlns:a16="http://schemas.microsoft.com/office/drawing/2014/main" id="{30EEBEDA-DFB4-8B48-9B96-03C9B7FCE0FD}"/>
              </a:ext>
            </a:extLst>
          </p:cNvPr>
          <p:cNvSpPr>
            <a:spLocks noGrp="1"/>
          </p:cNvSpPr>
          <p:nvPr>
            <p:ph type="sldNum" sz="quarter" idx="12"/>
          </p:nvPr>
        </p:nvSpPr>
        <p:spPr/>
        <p:txBody>
          <a:bodyPr>
            <a:normAutofit lnSpcReduction="10000"/>
          </a:bodyPr>
          <a:lstStyle/>
          <a:p>
            <a:fld id="{4FAB73BC-B049-4115-A692-8D63A059BFB8}" type="slidenum">
              <a:rPr lang="en-US" smtClean="0"/>
              <a:t>4</a:t>
            </a:fld>
            <a:endParaRPr lang="en-US" dirty="0"/>
          </a:p>
        </p:txBody>
      </p:sp>
      <p:sp>
        <p:nvSpPr>
          <p:cNvPr id="7" name="Footer Placeholder 4">
            <a:extLst>
              <a:ext uri="{FF2B5EF4-FFF2-40B4-BE49-F238E27FC236}">
                <a16:creationId xmlns:a16="http://schemas.microsoft.com/office/drawing/2014/main" id="{62AA608A-69D1-F449-851E-18C27C685462}"/>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889834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FB09C-1973-EE44-B6B6-B742D0B09246}"/>
              </a:ext>
            </a:extLst>
          </p:cNvPr>
          <p:cNvSpPr>
            <a:spLocks noGrp="1"/>
          </p:cNvSpPr>
          <p:nvPr>
            <p:ph type="title"/>
          </p:nvPr>
        </p:nvSpPr>
        <p:spPr/>
        <p:txBody>
          <a:bodyPr/>
          <a:lstStyle/>
          <a:p>
            <a:r>
              <a:rPr lang="en-US" dirty="0"/>
              <a:t>What do we mean by “Advanced”</a:t>
            </a:r>
          </a:p>
        </p:txBody>
      </p:sp>
      <p:sp>
        <p:nvSpPr>
          <p:cNvPr id="3" name="Content Placeholder 2">
            <a:extLst>
              <a:ext uri="{FF2B5EF4-FFF2-40B4-BE49-F238E27FC236}">
                <a16:creationId xmlns:a16="http://schemas.microsoft.com/office/drawing/2014/main" id="{F01DC059-942B-DC4A-8D38-848C6D9299D8}"/>
              </a:ext>
            </a:extLst>
          </p:cNvPr>
          <p:cNvSpPr>
            <a:spLocks noGrp="1"/>
          </p:cNvSpPr>
          <p:nvPr>
            <p:ph idx="1"/>
          </p:nvPr>
        </p:nvSpPr>
        <p:spPr/>
        <p:txBody>
          <a:bodyPr>
            <a:normAutofit/>
          </a:bodyPr>
          <a:lstStyle/>
          <a:p>
            <a:r>
              <a:rPr lang="en-US" dirty="0"/>
              <a:t>Advanced GIS users concern themselves with a few key problems</a:t>
            </a:r>
          </a:p>
          <a:p>
            <a:pPr lvl="1"/>
            <a:r>
              <a:rPr lang="en-US" u="sng" dirty="0"/>
              <a:t>Automation</a:t>
            </a:r>
            <a:r>
              <a:rPr lang="en-US" dirty="0"/>
              <a:t>: How can I make my computer work for me as I run complex chains of spatial analyses? How do I save myself time?</a:t>
            </a:r>
          </a:p>
          <a:p>
            <a:pPr lvl="1"/>
            <a:r>
              <a:rPr lang="en-US" u="sng" dirty="0"/>
              <a:t>Reproducibility</a:t>
            </a:r>
            <a:r>
              <a:rPr lang="en-US" dirty="0"/>
              <a:t>: How do I replicate the same series of analyses in multiple projects? How do I ensure other people can reproduce my analyses?</a:t>
            </a:r>
          </a:p>
          <a:p>
            <a:pPr lvl="1"/>
            <a:r>
              <a:rPr lang="en-US" u="sng" dirty="0"/>
              <a:t>Complexity</a:t>
            </a:r>
            <a:r>
              <a:rPr lang="en-US" dirty="0"/>
              <a:t>: How do perform multi-staged, conceptually difficult spatial tasks over hundreds to thousands of features?</a:t>
            </a:r>
          </a:p>
          <a:p>
            <a:pPr lvl="1"/>
            <a:r>
              <a:rPr lang="en-US" u="sng" dirty="0"/>
              <a:t>Visualizations</a:t>
            </a:r>
            <a:r>
              <a:rPr lang="en-US" dirty="0"/>
              <a:t>: How do we provide insightful and beautiful visualizations of our spatial data?</a:t>
            </a:r>
          </a:p>
          <a:p>
            <a:pPr lvl="1"/>
            <a:endParaRPr lang="en-US" dirty="0"/>
          </a:p>
          <a:p>
            <a:pPr lvl="1"/>
            <a:endParaRPr lang="en-US" dirty="0"/>
          </a:p>
        </p:txBody>
      </p:sp>
      <p:sp>
        <p:nvSpPr>
          <p:cNvPr id="4" name="Date Placeholder 3">
            <a:extLst>
              <a:ext uri="{FF2B5EF4-FFF2-40B4-BE49-F238E27FC236}">
                <a16:creationId xmlns:a16="http://schemas.microsoft.com/office/drawing/2014/main" id="{0987DBD9-E0C4-C646-BA42-7251607D0547}"/>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A4C4FB04-1E15-D64A-9315-7FF0A356A650}"/>
              </a:ext>
            </a:extLst>
          </p:cNvPr>
          <p:cNvSpPr>
            <a:spLocks noGrp="1"/>
          </p:cNvSpPr>
          <p:nvPr>
            <p:ph type="sldNum" sz="quarter" idx="12"/>
          </p:nvPr>
        </p:nvSpPr>
        <p:spPr/>
        <p:txBody>
          <a:bodyPr>
            <a:normAutofit lnSpcReduction="10000"/>
          </a:bodyPr>
          <a:lstStyle/>
          <a:p>
            <a:fld id="{4FAB73BC-B049-4115-A692-8D63A059BFB8}" type="slidenum">
              <a:rPr lang="en-US" smtClean="0"/>
              <a:t>5</a:t>
            </a:fld>
            <a:endParaRPr lang="en-US" dirty="0"/>
          </a:p>
        </p:txBody>
      </p:sp>
      <p:sp>
        <p:nvSpPr>
          <p:cNvPr id="7" name="Footer Placeholder 4">
            <a:extLst>
              <a:ext uri="{FF2B5EF4-FFF2-40B4-BE49-F238E27FC236}">
                <a16:creationId xmlns:a16="http://schemas.microsoft.com/office/drawing/2014/main" id="{C5D4B7FE-8152-F64F-A00C-7F89C6A29549}"/>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3182754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FB09C-1973-EE44-B6B6-B742D0B09246}"/>
              </a:ext>
            </a:extLst>
          </p:cNvPr>
          <p:cNvSpPr>
            <a:spLocks noGrp="1"/>
          </p:cNvSpPr>
          <p:nvPr>
            <p:ph type="title"/>
          </p:nvPr>
        </p:nvSpPr>
        <p:spPr/>
        <p:txBody>
          <a:bodyPr/>
          <a:lstStyle/>
          <a:p>
            <a:r>
              <a:rPr lang="en-US" dirty="0"/>
              <a:t>Accessing data not on your hard drive</a:t>
            </a:r>
          </a:p>
        </p:txBody>
      </p:sp>
      <p:sp>
        <p:nvSpPr>
          <p:cNvPr id="3" name="Content Placeholder 2">
            <a:extLst>
              <a:ext uri="{FF2B5EF4-FFF2-40B4-BE49-F238E27FC236}">
                <a16:creationId xmlns:a16="http://schemas.microsoft.com/office/drawing/2014/main" id="{F01DC059-942B-DC4A-8D38-848C6D9299D8}"/>
              </a:ext>
            </a:extLst>
          </p:cNvPr>
          <p:cNvSpPr>
            <a:spLocks noGrp="1"/>
          </p:cNvSpPr>
          <p:nvPr>
            <p:ph idx="1"/>
          </p:nvPr>
        </p:nvSpPr>
        <p:spPr/>
        <p:txBody>
          <a:bodyPr>
            <a:normAutofit/>
          </a:bodyPr>
          <a:lstStyle/>
          <a:p>
            <a:r>
              <a:rPr lang="en-US" dirty="0"/>
              <a:t>Something I’ve kept from you until now: you don’t always have to download data directly to your machine!</a:t>
            </a:r>
          </a:p>
          <a:p>
            <a:pPr lvl="1"/>
            <a:r>
              <a:rPr lang="en-US" dirty="0"/>
              <a:t>Some GIS files are so common, desirable, or large, it’s not practical to distribute them as downloads</a:t>
            </a:r>
          </a:p>
          <a:p>
            <a:r>
              <a:rPr lang="en-US" dirty="0"/>
              <a:t>Instead, you can use QGIS’ inbuilt database connections to access remotely-stored datasets</a:t>
            </a:r>
          </a:p>
          <a:p>
            <a:r>
              <a:rPr lang="en-US" dirty="0"/>
              <a:t>Two use cases that may be relevant in this case:</a:t>
            </a:r>
          </a:p>
          <a:p>
            <a:pPr lvl="1"/>
            <a:r>
              <a:rPr lang="en-US" dirty="0"/>
              <a:t>1) What if all you want is a “</a:t>
            </a:r>
            <a:r>
              <a:rPr lang="en-US" dirty="0" err="1"/>
              <a:t>basemap</a:t>
            </a:r>
            <a:r>
              <a:rPr lang="en-US" dirty="0"/>
              <a:t>” to show the local context of your samples? For example, what if you want to show your points set against a Google Satellite background?</a:t>
            </a:r>
          </a:p>
          <a:p>
            <a:pPr lvl="1"/>
            <a:r>
              <a:rPr lang="en-US" dirty="0"/>
              <a:t>2) You are doing field work in Scotland, and you want a </a:t>
            </a:r>
            <a:r>
              <a:rPr lang="en-US" dirty="0" err="1"/>
              <a:t>basemap</a:t>
            </a:r>
            <a:r>
              <a:rPr lang="en-US" dirty="0"/>
              <a:t> showing the geology of the Scottish Isles set as a backdrop for your work. However, when you go to look on government website’s, they don’t offer a download! How are you supposed to get this </a:t>
            </a:r>
            <a:r>
              <a:rPr lang="en-US" dirty="0" err="1"/>
              <a:t>basemap</a:t>
            </a:r>
            <a:r>
              <a:rPr lang="en-US" dirty="0"/>
              <a:t>?</a:t>
            </a:r>
          </a:p>
          <a:p>
            <a:r>
              <a:rPr lang="en-US" dirty="0"/>
              <a:t>Answer to both questions: Database connections!</a:t>
            </a:r>
          </a:p>
        </p:txBody>
      </p:sp>
      <p:sp>
        <p:nvSpPr>
          <p:cNvPr id="4" name="Date Placeholder 3">
            <a:extLst>
              <a:ext uri="{FF2B5EF4-FFF2-40B4-BE49-F238E27FC236}">
                <a16:creationId xmlns:a16="http://schemas.microsoft.com/office/drawing/2014/main" id="{0987DBD9-E0C4-C646-BA42-7251607D0547}"/>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A4C4FB04-1E15-D64A-9315-7FF0A356A650}"/>
              </a:ext>
            </a:extLst>
          </p:cNvPr>
          <p:cNvSpPr>
            <a:spLocks noGrp="1"/>
          </p:cNvSpPr>
          <p:nvPr>
            <p:ph type="sldNum" sz="quarter" idx="12"/>
          </p:nvPr>
        </p:nvSpPr>
        <p:spPr/>
        <p:txBody>
          <a:bodyPr>
            <a:normAutofit lnSpcReduction="10000"/>
          </a:bodyPr>
          <a:lstStyle/>
          <a:p>
            <a:fld id="{4FAB73BC-B049-4115-A692-8D63A059BFB8}" type="slidenum">
              <a:rPr lang="en-US" smtClean="0"/>
              <a:t>6</a:t>
            </a:fld>
            <a:endParaRPr lang="en-US" dirty="0"/>
          </a:p>
        </p:txBody>
      </p:sp>
      <p:sp>
        <p:nvSpPr>
          <p:cNvPr id="7" name="Footer Placeholder 4">
            <a:extLst>
              <a:ext uri="{FF2B5EF4-FFF2-40B4-BE49-F238E27FC236}">
                <a16:creationId xmlns:a16="http://schemas.microsoft.com/office/drawing/2014/main" id="{0AD5E57D-9A9E-6F47-AF84-08F4F21FB540}"/>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35720398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FB09C-1973-EE44-B6B6-B742D0B09246}"/>
              </a:ext>
            </a:extLst>
          </p:cNvPr>
          <p:cNvSpPr>
            <a:spLocks noGrp="1"/>
          </p:cNvSpPr>
          <p:nvPr>
            <p:ph type="title"/>
          </p:nvPr>
        </p:nvSpPr>
        <p:spPr/>
        <p:txBody>
          <a:bodyPr/>
          <a:lstStyle/>
          <a:p>
            <a:r>
              <a:rPr lang="en-US" dirty="0"/>
              <a:t>1. Database Connections</a:t>
            </a:r>
          </a:p>
        </p:txBody>
      </p:sp>
      <p:sp>
        <p:nvSpPr>
          <p:cNvPr id="3" name="Content Placeholder 2">
            <a:extLst>
              <a:ext uri="{FF2B5EF4-FFF2-40B4-BE49-F238E27FC236}">
                <a16:creationId xmlns:a16="http://schemas.microsoft.com/office/drawing/2014/main" id="{F01DC059-942B-DC4A-8D38-848C6D9299D8}"/>
              </a:ext>
            </a:extLst>
          </p:cNvPr>
          <p:cNvSpPr>
            <a:spLocks noGrp="1"/>
          </p:cNvSpPr>
          <p:nvPr>
            <p:ph idx="1"/>
          </p:nvPr>
        </p:nvSpPr>
        <p:spPr/>
        <p:txBody>
          <a:bodyPr/>
          <a:lstStyle/>
          <a:p>
            <a:r>
              <a:rPr lang="en-US" dirty="0"/>
              <a:t>XYZ Tiles</a:t>
            </a:r>
          </a:p>
          <a:p>
            <a:pPr lvl="1"/>
            <a:r>
              <a:rPr lang="en-US" dirty="0" err="1"/>
              <a:t>Basemaps</a:t>
            </a:r>
            <a:endParaRPr lang="en-US" dirty="0"/>
          </a:p>
          <a:p>
            <a:r>
              <a:rPr lang="en-US" dirty="0"/>
              <a:t>WMS</a:t>
            </a:r>
          </a:p>
          <a:p>
            <a:pPr lvl="1"/>
            <a:r>
              <a:rPr lang="en-US" dirty="0"/>
              <a:t>Remote data providers (BGS, USGS, etc.). </a:t>
            </a:r>
          </a:p>
          <a:p>
            <a:r>
              <a:rPr lang="en-US" dirty="0"/>
              <a:t>WFS</a:t>
            </a:r>
          </a:p>
          <a:p>
            <a:pPr lvl="1"/>
            <a:r>
              <a:rPr lang="en-US" dirty="0"/>
              <a:t>Smithsonian</a:t>
            </a:r>
          </a:p>
          <a:p>
            <a:r>
              <a:rPr lang="en-US" dirty="0"/>
              <a:t>Difference between WFS and WMS? </a:t>
            </a:r>
          </a:p>
          <a:p>
            <a:pPr lvl="1"/>
            <a:r>
              <a:rPr lang="en-US" dirty="0"/>
              <a:t>WMS imports a map whose underlying features aren’t available for querying </a:t>
            </a:r>
          </a:p>
          <a:p>
            <a:pPr lvl="1"/>
            <a:r>
              <a:rPr lang="en-US" dirty="0"/>
              <a:t>WFS imports features the user can manipulate</a:t>
            </a:r>
          </a:p>
        </p:txBody>
      </p:sp>
      <p:sp>
        <p:nvSpPr>
          <p:cNvPr id="4" name="Date Placeholder 3">
            <a:extLst>
              <a:ext uri="{FF2B5EF4-FFF2-40B4-BE49-F238E27FC236}">
                <a16:creationId xmlns:a16="http://schemas.microsoft.com/office/drawing/2014/main" id="{0987DBD9-E0C4-C646-BA42-7251607D0547}"/>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A4C4FB04-1E15-D64A-9315-7FF0A356A650}"/>
              </a:ext>
            </a:extLst>
          </p:cNvPr>
          <p:cNvSpPr>
            <a:spLocks noGrp="1"/>
          </p:cNvSpPr>
          <p:nvPr>
            <p:ph type="sldNum" sz="quarter" idx="12"/>
          </p:nvPr>
        </p:nvSpPr>
        <p:spPr/>
        <p:txBody>
          <a:bodyPr>
            <a:normAutofit lnSpcReduction="10000"/>
          </a:bodyPr>
          <a:lstStyle/>
          <a:p>
            <a:fld id="{4FAB73BC-B049-4115-A692-8D63A059BFB8}" type="slidenum">
              <a:rPr lang="en-US" smtClean="0"/>
              <a:t>7</a:t>
            </a:fld>
            <a:endParaRPr lang="en-US" dirty="0"/>
          </a:p>
        </p:txBody>
      </p:sp>
      <p:sp>
        <p:nvSpPr>
          <p:cNvPr id="7" name="Footer Placeholder 4">
            <a:extLst>
              <a:ext uri="{FF2B5EF4-FFF2-40B4-BE49-F238E27FC236}">
                <a16:creationId xmlns:a16="http://schemas.microsoft.com/office/drawing/2014/main" id="{E394DF56-4053-2E41-BC3F-95F901F29F6D}"/>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2500195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22764-EB13-FD48-9933-49A20F174137}"/>
              </a:ext>
            </a:extLst>
          </p:cNvPr>
          <p:cNvSpPr>
            <a:spLocks noGrp="1"/>
          </p:cNvSpPr>
          <p:nvPr>
            <p:ph type="title"/>
          </p:nvPr>
        </p:nvSpPr>
        <p:spPr/>
        <p:txBody>
          <a:bodyPr/>
          <a:lstStyle/>
          <a:p>
            <a:r>
              <a:rPr lang="en-US" dirty="0"/>
              <a:t>2. The Graphical Modeler</a:t>
            </a:r>
          </a:p>
        </p:txBody>
      </p:sp>
      <p:sp>
        <p:nvSpPr>
          <p:cNvPr id="3" name="Content Placeholder 2">
            <a:extLst>
              <a:ext uri="{FF2B5EF4-FFF2-40B4-BE49-F238E27FC236}">
                <a16:creationId xmlns:a16="http://schemas.microsoft.com/office/drawing/2014/main" id="{5AA9535F-FC16-0547-ABCA-A1493888B6BA}"/>
              </a:ext>
            </a:extLst>
          </p:cNvPr>
          <p:cNvSpPr>
            <a:spLocks noGrp="1"/>
          </p:cNvSpPr>
          <p:nvPr>
            <p:ph idx="1"/>
          </p:nvPr>
        </p:nvSpPr>
        <p:spPr/>
        <p:txBody>
          <a:bodyPr>
            <a:normAutofit lnSpcReduction="10000"/>
          </a:bodyPr>
          <a:lstStyle/>
          <a:p>
            <a:r>
              <a:rPr lang="en-US" dirty="0"/>
              <a:t>When working with a GIS, analytical steps are part of a chain of methods, and these methods aren’t always reproducible. Think about how I’ve taught you up to this point!</a:t>
            </a:r>
          </a:p>
          <a:p>
            <a:r>
              <a:rPr lang="en-US" dirty="0"/>
              <a:t>Using the graphical modeler, you can wrap chains of operations into a single process, making it convenient to execute later with a different set of inputs, or making it possible to reproduce your method in a different area. </a:t>
            </a:r>
          </a:p>
          <a:p>
            <a:r>
              <a:rPr lang="en-US" dirty="0"/>
              <a:t>The model you make is executed as a single “tool” in the Processing toolbox, making execution fast and efficient</a:t>
            </a:r>
          </a:p>
          <a:p>
            <a:r>
              <a:rPr lang="en-US" dirty="0"/>
              <a:t>Spatial indexing!</a:t>
            </a:r>
          </a:p>
          <a:p>
            <a:pPr marL="0" indent="0">
              <a:buNone/>
            </a:pPr>
            <a:r>
              <a:rPr lang="en-US" dirty="0"/>
              <a:t>Our task: Make our Exercise #1 analysis reproducible </a:t>
            </a:r>
          </a:p>
          <a:p>
            <a:pPr marL="0" indent="0">
              <a:buNone/>
            </a:pPr>
            <a:endParaRPr lang="en-US" dirty="0"/>
          </a:p>
          <a:p>
            <a:pPr marL="0" indent="0">
              <a:buNone/>
            </a:pPr>
            <a:r>
              <a:rPr lang="en-US" dirty="0"/>
              <a:t>Citation: </a:t>
            </a:r>
            <a:r>
              <a:rPr lang="en-US" dirty="0">
                <a:hlinkClick r:id="rId2"/>
              </a:rPr>
              <a:t>https://docs.qgis.org/3.22/en/docs/user_manual/processing/modeler.html</a:t>
            </a:r>
            <a:endParaRPr lang="en-US" dirty="0"/>
          </a:p>
          <a:p>
            <a:pPr marL="0" indent="0">
              <a:buNone/>
            </a:pPr>
            <a:endParaRPr lang="en-US" dirty="0"/>
          </a:p>
        </p:txBody>
      </p:sp>
      <p:sp>
        <p:nvSpPr>
          <p:cNvPr id="4" name="Date Placeholder 3">
            <a:extLst>
              <a:ext uri="{FF2B5EF4-FFF2-40B4-BE49-F238E27FC236}">
                <a16:creationId xmlns:a16="http://schemas.microsoft.com/office/drawing/2014/main" id="{F95CDA41-7B9F-B649-8B9B-D9C0B86FE095}"/>
              </a:ext>
            </a:extLst>
          </p:cNvPr>
          <p:cNvSpPr>
            <a:spLocks noGrp="1"/>
          </p:cNvSpPr>
          <p:nvPr>
            <p:ph type="dt" sz="half" idx="10"/>
          </p:nvPr>
        </p:nvSpPr>
        <p:spPr/>
        <p:txBody>
          <a:bodyPr/>
          <a:lstStyle/>
          <a:p>
            <a:fld id="{0C058645-6F24-9C43-8FC3-443F02031404}" type="datetime1">
              <a:rPr lang="en-US" smtClean="0"/>
              <a:t>11/24/21</a:t>
            </a:fld>
            <a:endParaRPr lang="en-US" dirty="0"/>
          </a:p>
        </p:txBody>
      </p:sp>
      <p:sp>
        <p:nvSpPr>
          <p:cNvPr id="5" name="Slide Number Placeholder 4">
            <a:extLst>
              <a:ext uri="{FF2B5EF4-FFF2-40B4-BE49-F238E27FC236}">
                <a16:creationId xmlns:a16="http://schemas.microsoft.com/office/drawing/2014/main" id="{BFAD0904-59F5-1E43-9673-94778E26E70F}"/>
              </a:ext>
            </a:extLst>
          </p:cNvPr>
          <p:cNvSpPr>
            <a:spLocks noGrp="1"/>
          </p:cNvSpPr>
          <p:nvPr>
            <p:ph type="sldNum" sz="quarter" idx="12"/>
          </p:nvPr>
        </p:nvSpPr>
        <p:spPr/>
        <p:txBody>
          <a:bodyPr>
            <a:normAutofit lnSpcReduction="10000"/>
          </a:bodyPr>
          <a:lstStyle/>
          <a:p>
            <a:fld id="{4FAB73BC-B049-4115-A692-8D63A059BFB8}" type="slidenum">
              <a:rPr lang="en-US" smtClean="0"/>
              <a:t>8</a:t>
            </a:fld>
            <a:endParaRPr lang="en-US" dirty="0"/>
          </a:p>
        </p:txBody>
      </p:sp>
      <p:sp>
        <p:nvSpPr>
          <p:cNvPr id="7" name="Footer Placeholder 4">
            <a:extLst>
              <a:ext uri="{FF2B5EF4-FFF2-40B4-BE49-F238E27FC236}">
                <a16:creationId xmlns:a16="http://schemas.microsoft.com/office/drawing/2014/main" id="{07187E45-68DE-474C-9BE9-1B2EE7270A5F}"/>
              </a:ext>
            </a:extLst>
          </p:cNvPr>
          <p:cNvSpPr>
            <a:spLocks noGrp="1"/>
          </p:cNvSpPr>
          <p:nvPr>
            <p:ph type="ftr" sz="quarter" idx="3"/>
          </p:nvPr>
        </p:nvSpPr>
        <p:spPr>
          <a:xfrm rot="16200000">
            <a:off x="9959341" y="4046537"/>
            <a:ext cx="3581400" cy="365125"/>
          </a:xfrm>
          <a:prstGeom prst="rect">
            <a:avLst/>
          </a:prstGeom>
        </p:spPr>
        <p:txBody>
          <a:bodyPr/>
          <a:lstStyle>
            <a:lvl1pPr>
              <a:defRPr sz="1100">
                <a:solidFill>
                  <a:schemeClr val="bg1"/>
                </a:solidFill>
                <a:latin typeface="Candara" panose="020E0502030303020204" pitchFamily="34" charset="0"/>
              </a:defRPr>
            </a:lvl1pPr>
          </a:lstStyle>
          <a:p>
            <a:r>
              <a:rPr lang="en-US" dirty="0"/>
              <a:t>VMSG GIS for Geoscientists- Session 1 - GIS Fundamentals  Presented by N.D. Barber (Cambridge) ndb38@cam.ac.uk</a:t>
            </a:r>
          </a:p>
        </p:txBody>
      </p:sp>
    </p:spTree>
    <p:extLst>
      <p:ext uri="{BB962C8B-B14F-4D97-AF65-F5344CB8AC3E}">
        <p14:creationId xmlns:p14="http://schemas.microsoft.com/office/powerpoint/2010/main" val="3580957120"/>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Presentation1" id="{5DF7EF6E-B0AA-2A48-B24B-17DF61901145}" vid="{88F39552-5500-9048-98D2-CF5E11DEBD6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360</TotalTime>
  <Words>1746</Words>
  <Application>Microsoft Macintosh PowerPoint</Application>
  <PresentationFormat>Widescreen</PresentationFormat>
  <Paragraphs>187</Paragraphs>
  <Slides>20</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Candara</vt:lpstr>
      <vt:lpstr>Century Schoolbook</vt:lpstr>
      <vt:lpstr>Wingdings 2</vt:lpstr>
      <vt:lpstr>View</vt:lpstr>
      <vt:lpstr>GIS for Geoscientists Session 4: Advanced GIS</vt:lpstr>
      <vt:lpstr>New Supplementary Lectures!</vt:lpstr>
      <vt:lpstr>Reminder: apply a Critical GIS Lens</vt:lpstr>
      <vt:lpstr>Finishing Up From Session 3: </vt:lpstr>
      <vt:lpstr>Advanced Material</vt:lpstr>
      <vt:lpstr>What do we mean by “Advanced”</vt:lpstr>
      <vt:lpstr>Accessing data not on your hard drive</vt:lpstr>
      <vt:lpstr>1. Database Connections</vt:lpstr>
      <vt:lpstr>2. The Graphical Modeler</vt:lpstr>
      <vt:lpstr>3. Python in QGIS</vt:lpstr>
      <vt:lpstr>4. Google Earth Engine (GEE)</vt:lpstr>
      <vt:lpstr>Wrapping Up Our Workshop</vt:lpstr>
      <vt:lpstr>Course Stats</vt:lpstr>
      <vt:lpstr>My goals at the start:</vt:lpstr>
      <vt:lpstr>If you take nothing else away from this workshop….</vt:lpstr>
      <vt:lpstr>Further Learning</vt:lpstr>
      <vt:lpstr>Textbooks</vt:lpstr>
      <vt:lpstr>PowerPoint Presentation</vt:lpstr>
      <vt:lpstr>Acknowledgements  </vt:lpstr>
      <vt:lpstr>Thank You  Happy GIS-ing!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GIS for Geoscientists Session 3/4: Intermediate GIS</dc:title>
  <dc:creator>N.D. Barber</dc:creator>
  <cp:lastModifiedBy>N.D. Barber</cp:lastModifiedBy>
  <cp:revision>19</cp:revision>
  <dcterms:created xsi:type="dcterms:W3CDTF">2020-11-17T12:55:31Z</dcterms:created>
  <dcterms:modified xsi:type="dcterms:W3CDTF">2021-11-24T11:41:34Z</dcterms:modified>
</cp:coreProperties>
</file>

<file path=docProps/thumbnail.jpeg>
</file>